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2C3_60D7563B.xml" ContentType="application/vnd.ms-powerpoint.comments+xml"/>
  <Override PartName="/ppt/comments/modernComment_2C5_2376DE68.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18.jpg" ContentType="image/png"/>
  <Override PartName="/ppt/media/image19.jpg" ContentType="image/pn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301_B9A53A08.xml" ContentType="application/vnd.ms-powerpoint.comments+xml"/>
  <Override PartName="/ppt/notesSlides/notesSlide13.xml" ContentType="application/vnd.openxmlformats-officedocument.presentationml.notesSlide+xml"/>
  <Override PartName="/ppt/comments/modernComment_309_6C460BEC.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22.jpg" ContentType="image/png"/>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4"/>
    <p:sldMasterId id="2147483679" r:id="rId5"/>
  </p:sldMasterIdLst>
  <p:notesMasterIdLst>
    <p:notesMasterId r:id="rId45"/>
  </p:notesMasterIdLst>
  <p:sldIdLst>
    <p:sldId id="322" r:id="rId6"/>
    <p:sldId id="707" r:id="rId7"/>
    <p:sldId id="780" r:id="rId8"/>
    <p:sldId id="709" r:id="rId9"/>
    <p:sldId id="748" r:id="rId10"/>
    <p:sldId id="711" r:id="rId11"/>
    <p:sldId id="766" r:id="rId12"/>
    <p:sldId id="767" r:id="rId13"/>
    <p:sldId id="785" r:id="rId14"/>
    <p:sldId id="781" r:id="rId15"/>
    <p:sldId id="731" r:id="rId16"/>
    <p:sldId id="747" r:id="rId17"/>
    <p:sldId id="717" r:id="rId18"/>
    <p:sldId id="719" r:id="rId19"/>
    <p:sldId id="755" r:id="rId20"/>
    <p:sldId id="710" r:id="rId21"/>
    <p:sldId id="768" r:id="rId22"/>
    <p:sldId id="769" r:id="rId23"/>
    <p:sldId id="777" r:id="rId24"/>
    <p:sldId id="770" r:id="rId25"/>
    <p:sldId id="721" r:id="rId26"/>
    <p:sldId id="712" r:id="rId27"/>
    <p:sldId id="771" r:id="rId28"/>
    <p:sldId id="773" r:id="rId29"/>
    <p:sldId id="772" r:id="rId30"/>
    <p:sldId id="285" r:id="rId31"/>
    <p:sldId id="260" r:id="rId32"/>
    <p:sldId id="782" r:id="rId33"/>
    <p:sldId id="778" r:id="rId34"/>
    <p:sldId id="724" r:id="rId35"/>
    <p:sldId id="732" r:id="rId36"/>
    <p:sldId id="725" r:id="rId37"/>
    <p:sldId id="783" r:id="rId38"/>
    <p:sldId id="784" r:id="rId39"/>
    <p:sldId id="738" r:id="rId40"/>
    <p:sldId id="733" r:id="rId41"/>
    <p:sldId id="730" r:id="rId42"/>
    <p:sldId id="739" r:id="rId43"/>
    <p:sldId id="779"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677160A-DBEE-7580-9325-7BBEA625E78E}" name="Howe, Natalie - FPAC-NRCS, MD" initials="HM" userId="S::natalie.m.howe@usda.gov::5ce1ba27-3db0-4d18-bd31-10f96c6df01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3DA72E-3307-4C08-8B24-0E754585BD99}" v="15" dt="2026-03-20T19:37:23.8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523" autoAdjust="0"/>
  </p:normalViewPr>
  <p:slideViewPr>
    <p:cSldViewPr snapToGrid="0">
      <p:cViewPr varScale="1">
        <p:scale>
          <a:sx n="89" d="100"/>
          <a:sy n="89" d="100"/>
        </p:scale>
        <p:origin x="516" y="66"/>
      </p:cViewPr>
      <p:guideLst/>
    </p:cSldViewPr>
  </p:slideViewPr>
  <p:notesTextViewPr>
    <p:cViewPr>
      <p:scale>
        <a:sx n="1" d="1"/>
        <a:sy n="1" d="1"/>
      </p:scale>
      <p:origin x="0" y="0"/>
    </p:cViewPr>
  </p:notesTextViewPr>
  <p:sorterViewPr>
    <p:cViewPr>
      <p:scale>
        <a:sx n="100" d="100"/>
        <a:sy n="100" d="100"/>
      </p:scale>
      <p:origin x="0" y="-173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EA3DA72E-3307-4C08-8B24-0E754585BD99}"/>
    <pc:docChg chg="modSld">
      <pc:chgData name="Koch, Carl - FPAC-NRCS, WV" userId="S::carl.koch@usda.gov::8f9ea627-f344-4264-ba95-70db19643af5" providerId="AD" clId="Web-{EA3DA72E-3307-4C08-8B24-0E754585BD99}" dt="2026-03-20T19:37:23.858" v="14" actId="20577"/>
      <pc:docMkLst>
        <pc:docMk/>
      </pc:docMkLst>
      <pc:sldChg chg="modSp">
        <pc:chgData name="Koch, Carl - FPAC-NRCS, WV" userId="S::carl.koch@usda.gov::8f9ea627-f344-4264-ba95-70db19643af5" providerId="AD" clId="Web-{EA3DA72E-3307-4C08-8B24-0E754585BD99}" dt="2026-03-20T19:36:22.029" v="10" actId="20577"/>
        <pc:sldMkLst>
          <pc:docMk/>
          <pc:sldMk cId="2529098441" sldId="711"/>
        </pc:sldMkLst>
        <pc:spChg chg="mod">
          <ac:chgData name="Koch, Carl - FPAC-NRCS, WV" userId="S::carl.koch@usda.gov::8f9ea627-f344-4264-ba95-70db19643af5" providerId="AD" clId="Web-{EA3DA72E-3307-4C08-8B24-0E754585BD99}" dt="2026-03-20T19:36:22.029" v="10" actId="20577"/>
          <ac:spMkLst>
            <pc:docMk/>
            <pc:sldMk cId="2529098441" sldId="711"/>
            <ac:spMk id="3" creationId="{2240D853-5A37-4889-8218-715E840702D0}"/>
          </ac:spMkLst>
        </pc:spChg>
      </pc:sldChg>
      <pc:sldChg chg="modSp">
        <pc:chgData name="Koch, Carl - FPAC-NRCS, WV" userId="S::carl.koch@usda.gov::8f9ea627-f344-4264-ba95-70db19643af5" providerId="AD" clId="Web-{EA3DA72E-3307-4C08-8B24-0E754585BD99}" dt="2026-03-20T19:37:23.858" v="14" actId="20577"/>
        <pc:sldMkLst>
          <pc:docMk/>
          <pc:sldMk cId="4061375648" sldId="730"/>
        </pc:sldMkLst>
        <pc:spChg chg="mod">
          <ac:chgData name="Koch, Carl - FPAC-NRCS, WV" userId="S::carl.koch@usda.gov::8f9ea627-f344-4264-ba95-70db19643af5" providerId="AD" clId="Web-{EA3DA72E-3307-4C08-8B24-0E754585BD99}" dt="2026-03-20T19:37:23.858" v="14" actId="20577"/>
          <ac:spMkLst>
            <pc:docMk/>
            <pc:sldMk cId="4061375648" sldId="730"/>
            <ac:spMk id="3" creationId="{3A8B08AF-B0EF-4B5F-BED3-F72487A4D8A3}"/>
          </ac:spMkLst>
        </pc:spChg>
      </pc:sldChg>
    </pc:docChg>
  </pc:docChgLst>
</pc:chgInfo>
</file>

<file path=ppt/comments/modernComment_2C3_60D7563B.xml><?xml version="1.0" encoding="utf-8"?>
<p188:cmLst xmlns:a="http://schemas.openxmlformats.org/drawingml/2006/main" xmlns:r="http://schemas.openxmlformats.org/officeDocument/2006/relationships" xmlns:p188="http://schemas.microsoft.com/office/powerpoint/2018/8/main">
  <p188:cm id="{902A9268-5A4B-4E38-9789-EE1E81F934FC}" authorId="{F677160A-DBEE-7580-9325-7BBEA625E78E}" created="2025-01-21T21:22:40.677">
    <ac:deMkLst xmlns:ac="http://schemas.microsoft.com/office/drawing/2013/main/command">
      <pc:docMk xmlns:pc="http://schemas.microsoft.com/office/powerpoint/2013/main/command"/>
      <pc:sldMk xmlns:pc="http://schemas.microsoft.com/office/powerpoint/2013/main/command" cId="1624725051" sldId="707"/>
      <ac:spMk id="2" creationId="{DD5D1DE0-1682-4033-A23F-E4DABE5F6188}"/>
    </ac:deMkLst>
    <p188:txBody>
      <a:bodyPr/>
      <a:lstStyle/>
      <a:p>
        <a:r>
          <a:rPr lang="en-US"/>
          <a:t>Looks like there's a lot about Chinese Privet in the end, so that might be worthwhile to add to this agenda. </a:t>
        </a:r>
      </a:p>
    </p188:txBody>
  </p188:cm>
</p188:cmLst>
</file>

<file path=ppt/comments/modernComment_2C5_2376DE68.xml><?xml version="1.0" encoding="utf-8"?>
<p188:cmLst xmlns:a="http://schemas.openxmlformats.org/drawingml/2006/main" xmlns:r="http://schemas.openxmlformats.org/officeDocument/2006/relationships" xmlns:p188="http://schemas.microsoft.com/office/powerpoint/2018/8/main">
  <p188:cm id="{B60BF56C-9E66-451C-B5BC-AE32E64B389D}" authorId="{F677160A-DBEE-7580-9325-7BBEA625E78E}" created="2025-01-21T20:57:34.930">
    <ac:txMkLst xmlns:ac="http://schemas.microsoft.com/office/drawing/2013/main/command">
      <pc:docMk xmlns:pc="http://schemas.microsoft.com/office/powerpoint/2013/main/command"/>
      <pc:sldMk xmlns:pc="http://schemas.microsoft.com/office/powerpoint/2013/main/command" cId="594992744" sldId="709"/>
      <ac:spMk id="6" creationId="{3A534F1B-36C3-8D4E-5B5C-D0985E0EF2E1}"/>
      <ac:txMk cp="465" len="4">
        <ac:context len="783" hash="1635644813"/>
      </ac:txMk>
    </ac:txMkLst>
    <p188:pos x="5631050" y="2647627"/>
    <p188:txBody>
      <a:bodyPr/>
      <a:lstStyle/>
      <a:p>
        <a:r>
          <a:rPr lang="en-US"/>
          <a:t>based on the USDA guidance here: the invasive species "causes or is likely to cause economic harm, environmental harm, or harm to human health." to me that seems important to delineate which "harms" are in scope or out of scope (and important to indicate they count as invasive if they're LIKELY to cause harm). https://www.usda.gov/farming-and-ranching/plants-and-crops/pest-and-weed-management/invasive-species</a:t>
        </a:r>
      </a:p>
    </p188:txBody>
  </p188:cm>
  <p188:cm id="{6A82E7EA-0DEE-40B5-9E98-655D97516151}" authorId="{F677160A-DBEE-7580-9325-7BBEA625E78E}" created="2025-01-21T21:11:16.437">
    <pc:sldMkLst xmlns:pc="http://schemas.microsoft.com/office/powerpoint/2013/main/command">
      <pc:docMk/>
      <pc:sldMk cId="594992744" sldId="709"/>
    </pc:sldMkLst>
    <p188:txBody>
      <a:bodyPr/>
      <a:lstStyle/>
      <a:p>
        <a:r>
          <a:rPr lang="en-US"/>
          <a:t>We might consider an alternative to describing "non-native". The North American Invasive Species Management Association held a language workshop in Feb 2024 suggesting that we could replace "non-native" with something focused on current situation, like "naturalized" instead of something focused on origins before or after a fuzzy point in the past. https://link.springer.com/article/10.1007/s42532-024-00179-9</a:t>
        </a:r>
      </a:p>
    </p188:txBody>
  </p188:cm>
</p188:cmLst>
</file>

<file path=ppt/comments/modernComment_301_B9A53A08.xml><?xml version="1.0" encoding="utf-8"?>
<p188:cmLst xmlns:a="http://schemas.openxmlformats.org/drawingml/2006/main" xmlns:r="http://schemas.openxmlformats.org/officeDocument/2006/relationships" xmlns:p188="http://schemas.microsoft.com/office/powerpoint/2018/8/main">
  <p188:cm id="{63A21ABE-D122-48B9-8CF2-520C96118088}" authorId="{F677160A-DBEE-7580-9325-7BBEA625E78E}" created="2025-01-21T21:17:12.049">
    <pc:sldMkLst xmlns:pc="http://schemas.microsoft.com/office/powerpoint/2013/main/command">
      <pc:docMk/>
      <pc:sldMk cId="3114613256" sldId="769"/>
    </pc:sldMkLst>
    <p188:txBody>
      <a:bodyPr/>
      <a:lstStyle/>
      <a:p>
        <a:r>
          <a:rPr lang="en-US"/>
          <a:t>Since there's a lot of technical wording on this slide, it seems like a level of detail that the audience might not need to know - some of it could be spoken information on the last slide.</a:t>
        </a:r>
      </a:p>
    </p188:txBody>
  </p188:cm>
</p188:cmLst>
</file>

<file path=ppt/comments/modernComment_309_6C460BEC.xml><?xml version="1.0" encoding="utf-8"?>
<p188:cmLst xmlns:a="http://schemas.openxmlformats.org/drawingml/2006/main" xmlns:r="http://schemas.openxmlformats.org/officeDocument/2006/relationships" xmlns:p188="http://schemas.microsoft.com/office/powerpoint/2018/8/main">
  <p188:cm id="{E5369970-C1A3-4D1C-AC4E-60BA1B10B9B4}" authorId="{F677160A-DBEE-7580-9325-7BBEA625E78E}" created="2025-01-21T22:07:52.680">
    <pc:sldMkLst xmlns:pc="http://schemas.microsoft.com/office/powerpoint/2013/main/command">
      <pc:docMk/>
      <pc:sldMk cId="1816529900" sldId="777"/>
    </pc:sldMkLst>
    <p188:txBody>
      <a:bodyPr/>
      <a:lstStyle/>
      <a:p>
        <a:r>
          <a:rPr lang="en-US"/>
          <a:t>for this and the next 10 slides, I think it'd be a little easier to read and more memorable if you were to include more graphics (like using the PPT designer feature) or add more images.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99C72D-428E-41EA-B0CE-4C2D1C91A649}" type="datetimeFigureOut">
              <a:rPr lang="en-US" smtClean="0"/>
              <a:t>3/20/2026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1E0191-B99F-4D5E-97AD-55E04316ECC0}" type="slidenum">
              <a:rPr lang="en-US" smtClean="0"/>
              <a:t>‹#›</a:t>
            </a:fld>
            <a:endParaRPr lang="en-US"/>
          </a:p>
        </p:txBody>
      </p:sp>
    </p:spTree>
    <p:extLst>
      <p:ext uri="{BB962C8B-B14F-4D97-AF65-F5344CB8AC3E}">
        <p14:creationId xmlns:p14="http://schemas.microsoft.com/office/powerpoint/2010/main" val="158763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199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graphic on allelopathy……define relationship to soil health…….see next slide.</a:t>
            </a:r>
          </a:p>
        </p:txBody>
      </p:sp>
      <p:sp>
        <p:nvSpPr>
          <p:cNvPr id="4" name="Slide Number Placeholder 3"/>
          <p:cNvSpPr>
            <a:spLocks noGrp="1"/>
          </p:cNvSpPr>
          <p:nvPr>
            <p:ph type="sldNum" sz="quarter" idx="5"/>
          </p:nvPr>
        </p:nvSpPr>
        <p:spPr/>
        <p:txBody>
          <a:bodyPr/>
          <a:lstStyle/>
          <a:p>
            <a:fld id="{EC1E0191-B99F-4D5E-97AD-55E04316ECC0}" type="slidenum">
              <a:rPr lang="en-US" smtClean="0"/>
              <a:t>16</a:t>
            </a:fld>
            <a:endParaRPr lang="en-US"/>
          </a:p>
        </p:txBody>
      </p:sp>
    </p:spTree>
    <p:extLst>
      <p:ext uri="{BB962C8B-B14F-4D97-AF65-F5344CB8AC3E}">
        <p14:creationId xmlns:p14="http://schemas.microsoft.com/office/powerpoint/2010/main" val="2174815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Fog, rain, dew etc. contribute to the volatilization of most allelochemicals.  Root exudates from invasives help invasives create a favorable environment to exclude native spp.</a:t>
            </a:r>
          </a:p>
        </p:txBody>
      </p:sp>
      <p:sp>
        <p:nvSpPr>
          <p:cNvPr id="4" name="Slide Number Placeholder 3"/>
          <p:cNvSpPr>
            <a:spLocks noGrp="1"/>
          </p:cNvSpPr>
          <p:nvPr>
            <p:ph type="sldNum" sz="quarter" idx="5"/>
          </p:nvPr>
        </p:nvSpPr>
        <p:spPr/>
        <p:txBody>
          <a:bodyPr/>
          <a:lstStyle/>
          <a:p>
            <a:fld id="{EC1E0191-B99F-4D5E-97AD-55E04316ECC0}" type="slidenum">
              <a:rPr lang="en-US" smtClean="0"/>
              <a:t>17</a:t>
            </a:fld>
            <a:endParaRPr lang="en-US"/>
          </a:p>
        </p:txBody>
      </p:sp>
    </p:spTree>
    <p:extLst>
      <p:ext uri="{BB962C8B-B14F-4D97-AF65-F5344CB8AC3E}">
        <p14:creationId xmlns:p14="http://schemas.microsoft.com/office/powerpoint/2010/main" val="1312841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100,000 secondary metabolites, and there are 8,000 phenolics.  Complex interactions are the norm and not all have been studied.</a:t>
            </a:r>
          </a:p>
        </p:txBody>
      </p:sp>
      <p:sp>
        <p:nvSpPr>
          <p:cNvPr id="4" name="Slide Number Placeholder 3"/>
          <p:cNvSpPr>
            <a:spLocks noGrp="1"/>
          </p:cNvSpPr>
          <p:nvPr>
            <p:ph type="sldNum" sz="quarter" idx="5"/>
          </p:nvPr>
        </p:nvSpPr>
        <p:spPr/>
        <p:txBody>
          <a:bodyPr/>
          <a:lstStyle/>
          <a:p>
            <a:fld id="{EC1E0191-B99F-4D5E-97AD-55E04316ECC0}" type="slidenum">
              <a:rPr lang="en-US" smtClean="0"/>
              <a:t>18</a:t>
            </a:fld>
            <a:endParaRPr lang="en-US"/>
          </a:p>
        </p:txBody>
      </p:sp>
    </p:spTree>
    <p:extLst>
      <p:ext uri="{BB962C8B-B14F-4D97-AF65-F5344CB8AC3E}">
        <p14:creationId xmlns:p14="http://schemas.microsoft.com/office/powerpoint/2010/main" val="567100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References are available on these topics.  This is very relevant to soil health.  We should be just as concerned about the rhizosphere’s function as we are about the above ground portion of a forest.</a:t>
            </a:r>
          </a:p>
        </p:txBody>
      </p:sp>
      <p:sp>
        <p:nvSpPr>
          <p:cNvPr id="4" name="Slide Number Placeholder 3"/>
          <p:cNvSpPr>
            <a:spLocks noGrp="1"/>
          </p:cNvSpPr>
          <p:nvPr>
            <p:ph type="sldNum" sz="quarter" idx="5"/>
          </p:nvPr>
        </p:nvSpPr>
        <p:spPr/>
        <p:txBody>
          <a:bodyPr/>
          <a:lstStyle/>
          <a:p>
            <a:fld id="{EC1E0191-B99F-4D5E-97AD-55E04316ECC0}" type="slidenum">
              <a:rPr lang="en-US" smtClean="0"/>
              <a:t>19</a:t>
            </a:fld>
            <a:endParaRPr lang="en-US"/>
          </a:p>
        </p:txBody>
      </p:sp>
    </p:spTree>
    <p:extLst>
      <p:ext uri="{BB962C8B-B14F-4D97-AF65-F5344CB8AC3E}">
        <p14:creationId xmlns:p14="http://schemas.microsoft.com/office/powerpoint/2010/main" val="2260694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Recent research studies show……these are findings gleaned from some 25-30 papers</a:t>
            </a:r>
          </a:p>
        </p:txBody>
      </p:sp>
      <p:sp>
        <p:nvSpPr>
          <p:cNvPr id="4" name="Slide Number Placeholder 3"/>
          <p:cNvSpPr>
            <a:spLocks noGrp="1"/>
          </p:cNvSpPr>
          <p:nvPr>
            <p:ph type="sldNum" sz="quarter" idx="5"/>
          </p:nvPr>
        </p:nvSpPr>
        <p:spPr/>
        <p:txBody>
          <a:bodyPr/>
          <a:lstStyle/>
          <a:p>
            <a:fld id="{EC1E0191-B99F-4D5E-97AD-55E04316ECC0}" type="slidenum">
              <a:rPr lang="en-US" smtClean="0"/>
              <a:t>20</a:t>
            </a:fld>
            <a:endParaRPr lang="en-US"/>
          </a:p>
        </p:txBody>
      </p:sp>
    </p:spTree>
    <p:extLst>
      <p:ext uri="{BB962C8B-B14F-4D97-AF65-F5344CB8AC3E}">
        <p14:creationId xmlns:p14="http://schemas.microsoft.com/office/powerpoint/2010/main" val="4220577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invasive species has its own unique method that makes it successful.</a:t>
            </a:r>
          </a:p>
        </p:txBody>
      </p:sp>
      <p:sp>
        <p:nvSpPr>
          <p:cNvPr id="4" name="Slide Number Placeholder 3"/>
          <p:cNvSpPr>
            <a:spLocks noGrp="1"/>
          </p:cNvSpPr>
          <p:nvPr>
            <p:ph type="sldNum" sz="quarter" idx="5"/>
          </p:nvPr>
        </p:nvSpPr>
        <p:spPr/>
        <p:txBody>
          <a:bodyPr/>
          <a:lstStyle/>
          <a:p>
            <a:fld id="{EC1E0191-B99F-4D5E-97AD-55E04316ECC0}" type="slidenum">
              <a:rPr lang="en-US" smtClean="0"/>
              <a:t>21</a:t>
            </a:fld>
            <a:endParaRPr lang="en-US"/>
          </a:p>
        </p:txBody>
      </p:sp>
    </p:spTree>
    <p:extLst>
      <p:ext uri="{BB962C8B-B14F-4D97-AF65-F5344CB8AC3E}">
        <p14:creationId xmlns:p14="http://schemas.microsoft.com/office/powerpoint/2010/main" val="26541337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Increase in N is like adding fertilizer to the system.</a:t>
            </a:r>
          </a:p>
        </p:txBody>
      </p:sp>
      <p:sp>
        <p:nvSpPr>
          <p:cNvPr id="4" name="Slide Number Placeholder 3"/>
          <p:cNvSpPr>
            <a:spLocks noGrp="1"/>
          </p:cNvSpPr>
          <p:nvPr>
            <p:ph type="sldNum" sz="quarter" idx="5"/>
          </p:nvPr>
        </p:nvSpPr>
        <p:spPr/>
        <p:txBody>
          <a:bodyPr/>
          <a:lstStyle/>
          <a:p>
            <a:fld id="{EC1E0191-B99F-4D5E-97AD-55E04316ECC0}" type="slidenum">
              <a:rPr lang="en-US" smtClean="0"/>
              <a:t>23</a:t>
            </a:fld>
            <a:endParaRPr lang="en-US"/>
          </a:p>
        </p:txBody>
      </p:sp>
    </p:spTree>
    <p:extLst>
      <p:ext uri="{BB962C8B-B14F-4D97-AF65-F5344CB8AC3E}">
        <p14:creationId xmlns:p14="http://schemas.microsoft.com/office/powerpoint/2010/main" val="2817174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Bacteria feed on the increased N from the invasives.  Bacterial diversity is usually increased (short term).  How does legacy affect restoration/recovery efforts? Most systems will recover from legacy effects given enough time; do we know how to  conduct restoration to shorten the time for natives to return?</a:t>
            </a:r>
          </a:p>
        </p:txBody>
      </p:sp>
      <p:sp>
        <p:nvSpPr>
          <p:cNvPr id="4" name="Slide Number Placeholder 3"/>
          <p:cNvSpPr>
            <a:spLocks noGrp="1"/>
          </p:cNvSpPr>
          <p:nvPr>
            <p:ph type="sldNum" sz="quarter" idx="5"/>
          </p:nvPr>
        </p:nvSpPr>
        <p:spPr/>
        <p:txBody>
          <a:bodyPr/>
          <a:lstStyle/>
          <a:p>
            <a:fld id="{EC1E0191-B99F-4D5E-97AD-55E04316ECC0}" type="slidenum">
              <a:rPr lang="en-US" smtClean="0"/>
              <a:t>24</a:t>
            </a:fld>
            <a:endParaRPr lang="en-US"/>
          </a:p>
        </p:txBody>
      </p:sp>
    </p:spTree>
    <p:extLst>
      <p:ext uri="{BB962C8B-B14F-4D97-AF65-F5344CB8AC3E}">
        <p14:creationId xmlns:p14="http://schemas.microsoft.com/office/powerpoint/2010/main" val="3197752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USFS paper….. Deborah S. Page-</a:t>
            </a:r>
            <a:r>
              <a:rPr lang="en-US" dirty="0" err="1"/>
              <a:t>Dumroese</a:t>
            </a:r>
            <a:r>
              <a:rPr lang="en-US" dirty="0"/>
              <a:t> , Matt D. </a:t>
            </a:r>
            <a:r>
              <a:rPr lang="en-US" dirty="0" err="1"/>
              <a:t>Busse</a:t>
            </a:r>
            <a:r>
              <a:rPr lang="en-US" dirty="0"/>
              <a:t> , Martin F. Jurgensen and Eric J. Jokela…..2021</a:t>
            </a:r>
          </a:p>
        </p:txBody>
      </p:sp>
      <p:sp>
        <p:nvSpPr>
          <p:cNvPr id="4" name="Slide Number Placeholder 3"/>
          <p:cNvSpPr>
            <a:spLocks noGrp="1"/>
          </p:cNvSpPr>
          <p:nvPr>
            <p:ph type="sldNum" sz="quarter" idx="5"/>
          </p:nvPr>
        </p:nvSpPr>
        <p:spPr/>
        <p:txBody>
          <a:bodyPr/>
          <a:lstStyle/>
          <a:p>
            <a:fld id="{EC1E0191-B99F-4D5E-97AD-55E04316ECC0}" type="slidenum">
              <a:rPr lang="en-US" smtClean="0"/>
              <a:t>25</a:t>
            </a:fld>
            <a:endParaRPr lang="en-US"/>
          </a:p>
        </p:txBody>
      </p:sp>
    </p:spTree>
    <p:extLst>
      <p:ext uri="{BB962C8B-B14F-4D97-AF65-F5344CB8AC3E}">
        <p14:creationId xmlns:p14="http://schemas.microsoft.com/office/powerpoint/2010/main" val="3519953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Slides 26-38 will illustrate ecology of one selected species……the presentation can be delivered in 45 minutes.</a:t>
            </a:r>
          </a:p>
        </p:txBody>
      </p:sp>
      <p:sp>
        <p:nvSpPr>
          <p:cNvPr id="4" name="Slide Number Placeholder 3"/>
          <p:cNvSpPr>
            <a:spLocks noGrp="1"/>
          </p:cNvSpPr>
          <p:nvPr>
            <p:ph type="sldNum" sz="quarter" idx="5"/>
          </p:nvPr>
        </p:nvSpPr>
        <p:spPr/>
        <p:txBody>
          <a:bodyPr/>
          <a:lstStyle/>
          <a:p>
            <a:fld id="{EC1E0191-B99F-4D5E-97AD-55E04316ECC0}" type="slidenum">
              <a:rPr lang="en-US" smtClean="0"/>
              <a:t>26</a:t>
            </a:fld>
            <a:endParaRPr lang="en-US"/>
          </a:p>
        </p:txBody>
      </p:sp>
    </p:spTree>
    <p:extLst>
      <p:ext uri="{BB962C8B-B14F-4D97-AF65-F5344CB8AC3E}">
        <p14:creationId xmlns:p14="http://schemas.microsoft.com/office/powerpoint/2010/main" val="1342761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1E0191-B99F-4D5E-97AD-55E04316ECC0}" type="slidenum">
              <a:rPr lang="en-US" smtClean="0"/>
              <a:t>5</a:t>
            </a:fld>
            <a:endParaRPr lang="en-US"/>
          </a:p>
        </p:txBody>
      </p:sp>
    </p:spTree>
    <p:extLst>
      <p:ext uri="{BB962C8B-B14F-4D97-AF65-F5344CB8AC3E}">
        <p14:creationId xmlns:p14="http://schemas.microsoft.com/office/powerpoint/2010/main" val="12201577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err="1">
                <a:solidFill>
                  <a:srgbClr val="777777"/>
                </a:solidFill>
                <a:effectLst/>
                <a:highlight>
                  <a:srgbClr val="FFFFFF"/>
                </a:highlight>
                <a:latin typeface="Open Sans" pitchFamily="2" charset="0"/>
              </a:rPr>
              <a:t>EDDMapS</a:t>
            </a:r>
            <a:r>
              <a:rPr lang="en-US" b="0" i="0" dirty="0">
                <a:solidFill>
                  <a:srgbClr val="777777"/>
                </a:solidFill>
                <a:effectLst/>
                <a:highlight>
                  <a:srgbClr val="FFFFFF"/>
                </a:highlight>
                <a:latin typeface="Open Sans" pitchFamily="2" charset="0"/>
              </a:rPr>
              <a:t>. 2024. Early Detection &amp; Distribution Mapping System. The University of Georgia - Center for Invasive Species and Ecosystem Health. Available online at http://www.eddmaps.org/; last accessed September 14, 2024.</a:t>
            </a:r>
            <a:endParaRPr lang="en-US" dirty="0"/>
          </a:p>
        </p:txBody>
      </p:sp>
      <p:sp>
        <p:nvSpPr>
          <p:cNvPr id="4" name="Slide Number Placeholder 3"/>
          <p:cNvSpPr>
            <a:spLocks noGrp="1"/>
          </p:cNvSpPr>
          <p:nvPr>
            <p:ph type="sldNum" sz="quarter" idx="5"/>
          </p:nvPr>
        </p:nvSpPr>
        <p:spPr/>
        <p:txBody>
          <a:bodyPr/>
          <a:lstStyle/>
          <a:p>
            <a:fld id="{EC1E0191-B99F-4D5E-97AD-55E04316ECC0}" type="slidenum">
              <a:rPr lang="en-US" smtClean="0"/>
              <a:t>29</a:t>
            </a:fld>
            <a:endParaRPr lang="en-US"/>
          </a:p>
        </p:txBody>
      </p:sp>
    </p:spTree>
    <p:extLst>
      <p:ext uri="{BB962C8B-B14F-4D97-AF65-F5344CB8AC3E}">
        <p14:creationId xmlns:p14="http://schemas.microsoft.com/office/powerpoint/2010/main" val="3857172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 these mechanisms matter in relation to soil health?  Next slide….tell the story.</a:t>
            </a:r>
          </a:p>
        </p:txBody>
      </p:sp>
      <p:sp>
        <p:nvSpPr>
          <p:cNvPr id="4" name="Slide Number Placeholder 3"/>
          <p:cNvSpPr>
            <a:spLocks noGrp="1"/>
          </p:cNvSpPr>
          <p:nvPr>
            <p:ph type="sldNum" sz="quarter" idx="5"/>
          </p:nvPr>
        </p:nvSpPr>
        <p:spPr/>
        <p:txBody>
          <a:bodyPr/>
          <a:lstStyle/>
          <a:p>
            <a:fld id="{EC1E0191-B99F-4D5E-97AD-55E04316ECC0}" type="slidenum">
              <a:rPr lang="en-US" smtClean="0"/>
              <a:t>6</a:t>
            </a:fld>
            <a:endParaRPr lang="en-US"/>
          </a:p>
        </p:txBody>
      </p:sp>
    </p:spTree>
    <p:extLst>
      <p:ext uri="{BB962C8B-B14F-4D97-AF65-F5344CB8AC3E}">
        <p14:creationId xmlns:p14="http://schemas.microsoft.com/office/powerpoint/2010/main" val="3903634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often see the aboveground shifts in biotic communities.  The belowground changes are not easily seen with the naked eye.</a:t>
            </a:r>
          </a:p>
        </p:txBody>
      </p:sp>
      <p:sp>
        <p:nvSpPr>
          <p:cNvPr id="4" name="Slide Number Placeholder 3"/>
          <p:cNvSpPr>
            <a:spLocks noGrp="1"/>
          </p:cNvSpPr>
          <p:nvPr>
            <p:ph type="sldNum" sz="quarter" idx="5"/>
          </p:nvPr>
        </p:nvSpPr>
        <p:spPr/>
        <p:txBody>
          <a:bodyPr/>
          <a:lstStyle/>
          <a:p>
            <a:fld id="{EC1E0191-B99F-4D5E-97AD-55E04316ECC0}" type="slidenum">
              <a:rPr lang="en-US" smtClean="0"/>
              <a:t>7</a:t>
            </a:fld>
            <a:endParaRPr lang="en-US"/>
          </a:p>
        </p:txBody>
      </p:sp>
    </p:spTree>
    <p:extLst>
      <p:ext uri="{BB962C8B-B14F-4D97-AF65-F5344CB8AC3E}">
        <p14:creationId xmlns:p14="http://schemas.microsoft.com/office/powerpoint/2010/main" val="3072235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direct and indirect pathways in forest ecosystems that drive ecosystem function.  Invasives disrupt these linkages. Slides 8, 9 and 10 are related.</a:t>
            </a:r>
          </a:p>
          <a:p>
            <a:endParaRPr lang="en-US" dirty="0"/>
          </a:p>
        </p:txBody>
      </p:sp>
      <p:sp>
        <p:nvSpPr>
          <p:cNvPr id="4" name="Slide Number Placeholder 3"/>
          <p:cNvSpPr>
            <a:spLocks noGrp="1"/>
          </p:cNvSpPr>
          <p:nvPr>
            <p:ph type="sldNum" sz="quarter" idx="5"/>
          </p:nvPr>
        </p:nvSpPr>
        <p:spPr/>
        <p:txBody>
          <a:bodyPr/>
          <a:lstStyle/>
          <a:p>
            <a:fld id="{EC1E0191-B99F-4D5E-97AD-55E04316ECC0}" type="slidenum">
              <a:rPr lang="en-US" smtClean="0"/>
              <a:t>8</a:t>
            </a:fld>
            <a:endParaRPr lang="en-US"/>
          </a:p>
        </p:txBody>
      </p:sp>
    </p:spTree>
    <p:extLst>
      <p:ext uri="{BB962C8B-B14F-4D97-AF65-F5344CB8AC3E}">
        <p14:creationId xmlns:p14="http://schemas.microsoft.com/office/powerpoint/2010/main" val="379311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Effects of invasive earthworms in a Minnesota hardwood forest.  This illustrates the effect of below ground organisms and accelerated nutrient cycling.  23% of earthworms in North America are invaders.</a:t>
            </a:r>
          </a:p>
          <a:p>
            <a:endParaRPr lang="en-US" dirty="0"/>
          </a:p>
        </p:txBody>
      </p:sp>
      <p:sp>
        <p:nvSpPr>
          <p:cNvPr id="4" name="Slide Number Placeholder 3"/>
          <p:cNvSpPr>
            <a:spLocks noGrp="1"/>
          </p:cNvSpPr>
          <p:nvPr>
            <p:ph type="sldNum" sz="quarter" idx="5"/>
          </p:nvPr>
        </p:nvSpPr>
        <p:spPr/>
        <p:txBody>
          <a:bodyPr/>
          <a:lstStyle/>
          <a:p>
            <a:fld id="{EC1E0191-B99F-4D5E-97AD-55E04316ECC0}" type="slidenum">
              <a:rPr lang="en-US" smtClean="0"/>
              <a:t>9</a:t>
            </a:fld>
            <a:endParaRPr lang="en-US"/>
          </a:p>
        </p:txBody>
      </p:sp>
    </p:spTree>
    <p:extLst>
      <p:ext uri="{BB962C8B-B14F-4D97-AF65-F5344CB8AC3E}">
        <p14:creationId xmlns:p14="http://schemas.microsoft.com/office/powerpoint/2010/main" val="1063311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Arbuscular mycorrhizal fungi tend to mitigate the effects of allelochemicals by invading plants.  We will talk more about allelochemicals later.</a:t>
            </a:r>
          </a:p>
          <a:p>
            <a:endParaRPr lang="en-US" dirty="0"/>
          </a:p>
        </p:txBody>
      </p:sp>
      <p:sp>
        <p:nvSpPr>
          <p:cNvPr id="4" name="Slide Number Placeholder 3"/>
          <p:cNvSpPr>
            <a:spLocks noGrp="1"/>
          </p:cNvSpPr>
          <p:nvPr>
            <p:ph type="sldNum" sz="quarter" idx="5"/>
          </p:nvPr>
        </p:nvSpPr>
        <p:spPr/>
        <p:txBody>
          <a:bodyPr/>
          <a:lstStyle/>
          <a:p>
            <a:fld id="{EC1E0191-B99F-4D5E-97AD-55E04316ECC0}" type="slidenum">
              <a:rPr lang="en-US" smtClean="0"/>
              <a:t>10</a:t>
            </a:fld>
            <a:endParaRPr lang="en-US"/>
          </a:p>
        </p:txBody>
      </p:sp>
    </p:spTree>
    <p:extLst>
      <p:ext uri="{BB962C8B-B14F-4D97-AF65-F5344CB8AC3E}">
        <p14:creationId xmlns:p14="http://schemas.microsoft.com/office/powerpoint/2010/main" val="3351789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source agree that kudzu impacts around 7.4 million acres of land today.</a:t>
            </a:r>
          </a:p>
        </p:txBody>
      </p:sp>
      <p:sp>
        <p:nvSpPr>
          <p:cNvPr id="4" name="Slide Number Placeholder 3"/>
          <p:cNvSpPr>
            <a:spLocks noGrp="1"/>
          </p:cNvSpPr>
          <p:nvPr>
            <p:ph type="sldNum" sz="quarter" idx="5"/>
          </p:nvPr>
        </p:nvSpPr>
        <p:spPr/>
        <p:txBody>
          <a:bodyPr/>
          <a:lstStyle/>
          <a:p>
            <a:fld id="{EC1E0191-B99F-4D5E-97AD-55E04316ECC0}" type="slidenum">
              <a:rPr lang="en-US" smtClean="0"/>
              <a:t>14</a:t>
            </a:fld>
            <a:endParaRPr lang="en-US"/>
          </a:p>
        </p:txBody>
      </p:sp>
    </p:spTree>
    <p:extLst>
      <p:ext uri="{BB962C8B-B14F-4D97-AF65-F5344CB8AC3E}">
        <p14:creationId xmlns:p14="http://schemas.microsoft.com/office/powerpoint/2010/main" val="3217636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 map of kudzu distribution …..not northward spread.  From UGA – EDD website</a:t>
            </a:r>
          </a:p>
        </p:txBody>
      </p:sp>
      <p:sp>
        <p:nvSpPr>
          <p:cNvPr id="4" name="Slide Number Placeholder 3"/>
          <p:cNvSpPr>
            <a:spLocks noGrp="1"/>
          </p:cNvSpPr>
          <p:nvPr>
            <p:ph type="sldNum" sz="quarter" idx="5"/>
          </p:nvPr>
        </p:nvSpPr>
        <p:spPr/>
        <p:txBody>
          <a:bodyPr/>
          <a:lstStyle/>
          <a:p>
            <a:fld id="{EC1E0191-B99F-4D5E-97AD-55E04316ECC0}" type="slidenum">
              <a:rPr lang="en-US" smtClean="0"/>
              <a:t>15</a:t>
            </a:fld>
            <a:endParaRPr lang="en-US"/>
          </a:p>
        </p:txBody>
      </p:sp>
    </p:spTree>
    <p:extLst>
      <p:ext uri="{BB962C8B-B14F-4D97-AF65-F5344CB8AC3E}">
        <p14:creationId xmlns:p14="http://schemas.microsoft.com/office/powerpoint/2010/main" val="4118820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 Id="rId5" Type="http://schemas.openxmlformats.org/officeDocument/2006/relationships/image" Target="../media/image6.JP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4"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6032500"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4" y="1255271"/>
            <a:ext cx="2902596"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4" y="3495283"/>
            <a:ext cx="5966828"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10463396" y="1554642"/>
            <a:ext cx="1728609"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129596" y="1685125"/>
            <a:ext cx="5495349" cy="1810154"/>
          </a:xfrm>
          <a:prstGeom prst="rect">
            <a:avLst/>
          </a:prstGeom>
        </p:spPr>
        <p:txBody>
          <a:bodyPr/>
          <a:lstStyle>
            <a:lvl1pPr marL="0" indent="0">
              <a:lnSpc>
                <a:spcPct val="108000"/>
              </a:lnSpc>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222096" y="5592249"/>
            <a:ext cx="11249467" cy="475666"/>
          </a:xfrm>
          <a:prstGeom prst="rect">
            <a:avLst/>
          </a:prstGeom>
        </p:spPr>
        <p:txBody>
          <a:bodyPr/>
          <a:lstStyle>
            <a:lvl1pPr marL="0" indent="0">
              <a:lnSpc>
                <a:spcPct val="108000"/>
              </a:lnSpc>
              <a:buNone/>
              <a:defRPr sz="2700"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2032483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49087" y="1600201"/>
            <a:ext cx="9081477"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4"/>
          </p:nvPr>
        </p:nvSpPr>
        <p:spPr>
          <a:xfrm>
            <a:off x="922215" y="632362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1284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52469" y="635000"/>
            <a:ext cx="10972800" cy="806938"/>
          </a:xfrm>
        </p:spPr>
        <p:txBody>
          <a:bodyPr/>
          <a:lstStyle/>
          <a:p>
            <a:r>
              <a:rPr lang="en-US" dirty="0"/>
              <a:t>Click to edit Master title style</a:t>
            </a:r>
          </a:p>
        </p:txBody>
      </p:sp>
      <p:sp>
        <p:nvSpPr>
          <p:cNvPr id="3" name="Content Placeholder 2"/>
          <p:cNvSpPr>
            <a:spLocks noGrp="1"/>
          </p:cNvSpPr>
          <p:nvPr>
            <p:ph idx="1"/>
          </p:nvPr>
        </p:nvSpPr>
        <p:spPr>
          <a:xfrm>
            <a:off x="349087" y="1600201"/>
            <a:ext cx="1017563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10746155" y="1609726"/>
            <a:ext cx="1265604" cy="3792660"/>
          </a:xfrm>
        </p:spPr>
        <p:txBody>
          <a:bodyPr/>
          <a:lstStyle/>
          <a:p>
            <a:endParaRPr lang="en-US"/>
          </a:p>
        </p:txBody>
      </p:sp>
      <p:sp>
        <p:nvSpPr>
          <p:cNvPr id="10" name="Slide Number Placeholder 5"/>
          <p:cNvSpPr>
            <a:spLocks noGrp="1"/>
          </p:cNvSpPr>
          <p:nvPr>
            <p:ph type="sldNum" sz="quarter" idx="4"/>
          </p:nvPr>
        </p:nvSpPr>
        <p:spPr>
          <a:xfrm>
            <a:off x="922215" y="632362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6235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16800" y="3124200"/>
            <a:ext cx="2514269" cy="2400492"/>
          </a:xfrm>
          <a:prstGeom prst="rect">
            <a:avLst/>
          </a:prstGeom>
        </p:spPr>
      </p:pic>
      <p:sp>
        <p:nvSpPr>
          <p:cNvPr id="20" name="Content Placeholder 19"/>
          <p:cNvSpPr>
            <a:spLocks noGrp="1"/>
          </p:cNvSpPr>
          <p:nvPr>
            <p:ph sz="quarter" idx="10" hasCustomPrompt="1"/>
          </p:nvPr>
        </p:nvSpPr>
        <p:spPr>
          <a:xfrm>
            <a:off x="7489257" y="1249851"/>
            <a:ext cx="3022600" cy="342900"/>
          </a:xfrm>
          <a:prstGeom prst="rect">
            <a:avLst/>
          </a:prstGeom>
        </p:spPr>
        <p:txBody>
          <a:bodyPr anchor="ctr">
            <a:normAutofit/>
          </a:bodyPr>
          <a:lstStyle>
            <a:lvl1pPr>
              <a:defRPr sz="1600" b="0" spc="300" baseline="0">
                <a:solidFill>
                  <a:schemeClr val="bg1"/>
                </a:solidFill>
              </a:defRPr>
            </a:lvl1pPr>
          </a:lstStyle>
          <a:p>
            <a:pPr lvl="0"/>
            <a:r>
              <a:rPr lang="en-US" dirty="0"/>
              <a:t>TEXAS</a:t>
            </a:r>
          </a:p>
        </p:txBody>
      </p:sp>
      <p:pic>
        <p:nvPicPr>
          <p:cNvPr id="16" name="Picture 15" descr="NRCS_Title-Raindrop1.png"/>
          <p:cNvPicPr>
            <a:picLocks noChangeAspect="1"/>
          </p:cNvPicPr>
          <p:nvPr userDrawn="1"/>
        </p:nvPicPr>
        <p:blipFill rotWithShape="1">
          <a:blip r:embed="rId4">
            <a:extLst>
              <a:ext uri="{28A0092B-C50C-407E-A947-70E740481C1C}">
                <a14:useLocalDpi xmlns:a14="http://schemas.microsoft.com/office/drawing/2010/main" val="0"/>
              </a:ext>
            </a:extLst>
          </a:blip>
          <a:srcRect l="74039" t="16381" b="21472"/>
          <a:stretch/>
        </p:blipFill>
        <p:spPr>
          <a:xfrm>
            <a:off x="9393992" y="1295446"/>
            <a:ext cx="2772939" cy="3733755"/>
          </a:xfrm>
          <a:prstGeom prst="rect">
            <a:avLst/>
          </a:prstGeom>
        </p:spPr>
      </p:pic>
      <p:pic>
        <p:nvPicPr>
          <p:cNvPr id="7" name="Picture 6" descr="A tree in a forest&#10;&#10;Description generated with very high confidence">
            <a:extLst>
              <a:ext uri="{FF2B5EF4-FFF2-40B4-BE49-F238E27FC236}">
                <a16:creationId xmlns:a16="http://schemas.microsoft.com/office/drawing/2014/main" id="{181586E4-2DA8-4988-8749-45315F3E65C5}"/>
              </a:ext>
            </a:extLst>
          </p:cNvPr>
          <p:cNvPicPr>
            <a:picLocks noChangeAspect="1"/>
          </p:cNvPicPr>
          <p:nvPr userDrawn="1"/>
        </p:nvPicPr>
        <p:blipFill>
          <a:blip r:embed="rId5"/>
          <a:stretch>
            <a:fillRect/>
          </a:stretch>
        </p:blipFill>
        <p:spPr>
          <a:xfrm>
            <a:off x="25070" y="1066801"/>
            <a:ext cx="12141861" cy="4457892"/>
          </a:xfrm>
          <a:prstGeom prst="rect">
            <a:avLst/>
          </a:prstGeom>
        </p:spPr>
      </p:pic>
    </p:spTree>
    <p:extLst>
      <p:ext uri="{BB962C8B-B14F-4D97-AF65-F5344CB8AC3E}">
        <p14:creationId xmlns:p14="http://schemas.microsoft.com/office/powerpoint/2010/main" val="1365338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4"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6032500"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4" y="1255271"/>
            <a:ext cx="2902596"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4" y="3495283"/>
            <a:ext cx="5966828"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10463396" y="1554642"/>
            <a:ext cx="1728609"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129596" y="1685125"/>
            <a:ext cx="5495349" cy="1810154"/>
          </a:xfrm>
          <a:prstGeom prst="rect">
            <a:avLst/>
          </a:prstGeom>
        </p:spPr>
        <p:txBody>
          <a:bodyPr/>
          <a:lstStyle>
            <a:lvl1pPr marL="0" indent="0">
              <a:lnSpc>
                <a:spcPct val="108000"/>
              </a:lnSpc>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222096" y="5592249"/>
            <a:ext cx="11249467" cy="475666"/>
          </a:xfrm>
          <a:prstGeom prst="rect">
            <a:avLst/>
          </a:prstGeom>
        </p:spPr>
        <p:txBody>
          <a:bodyPr/>
          <a:lstStyle>
            <a:lvl1pPr marL="0" indent="0">
              <a:lnSpc>
                <a:spcPct val="108000"/>
              </a:lnSpc>
              <a:buNone/>
              <a:defRPr sz="2700"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4273323798"/>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4" y="1255275"/>
            <a:ext cx="5530431" cy="4114207"/>
          </a:xfrm>
          <a:prstGeom prst="rect">
            <a:avLst/>
          </a:prstGeom>
        </p:spPr>
        <p:txBody>
          <a:bodyPr anchor="ctr" anchorCtr="0"/>
          <a:lstStyle>
            <a:lvl1pPr marL="0" indent="0">
              <a:lnSpc>
                <a:spcPct val="108000"/>
              </a:lnSpc>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4"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5" y="1255826"/>
            <a:ext cx="2902596"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73"/>
            <a:ext cx="2871936"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5" y="3495838"/>
            <a:ext cx="5966828"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10463396" y="1554642"/>
            <a:ext cx="1728609" cy="3496689"/>
          </a:xfrm>
          <a:prstGeom prst="rect">
            <a:avLst/>
          </a:prstGeom>
        </p:spPr>
      </p:pic>
    </p:spTree>
    <p:extLst>
      <p:ext uri="{BB962C8B-B14F-4D97-AF65-F5344CB8AC3E}">
        <p14:creationId xmlns:p14="http://schemas.microsoft.com/office/powerpoint/2010/main" val="2007437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8" y="832704"/>
            <a:ext cx="8733092"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3" y="914400"/>
            <a:ext cx="231107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3" y="914400"/>
            <a:ext cx="231107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502920" y="1630363"/>
            <a:ext cx="8421624"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4482455"/>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8" y="832704"/>
            <a:ext cx="8733092"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3" y="914400"/>
            <a:ext cx="231107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3" y="914399"/>
            <a:ext cx="231107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3" y="3615163"/>
            <a:ext cx="231107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3" y="3615163"/>
            <a:ext cx="231107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502920" y="1627632"/>
            <a:ext cx="8421624"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339648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8" y="832704"/>
            <a:ext cx="8733092"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3" y="914401"/>
            <a:ext cx="231107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20" y="914402"/>
            <a:ext cx="2311077"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3" y="2717078"/>
            <a:ext cx="231107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20" y="2713661"/>
            <a:ext cx="2311077"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3" y="4523169"/>
            <a:ext cx="231107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9" y="4524876"/>
            <a:ext cx="2311077"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502920" y="1630363"/>
            <a:ext cx="8421624"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5366276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4" y="1255275"/>
            <a:ext cx="5530431" cy="4114207"/>
          </a:xfrm>
          <a:prstGeom prst="rect">
            <a:avLst/>
          </a:prstGeom>
        </p:spPr>
        <p:txBody>
          <a:bodyPr anchor="ctr" anchorCtr="0"/>
          <a:lstStyle>
            <a:lvl1pPr marL="0" indent="0">
              <a:lnSpc>
                <a:spcPct val="108000"/>
              </a:lnSpc>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4"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5" y="1255826"/>
            <a:ext cx="2902596"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73"/>
            <a:ext cx="2871936"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5" y="3495838"/>
            <a:ext cx="5966828"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10463396" y="1554642"/>
            <a:ext cx="1728609" cy="3496689"/>
          </a:xfrm>
          <a:prstGeom prst="rect">
            <a:avLst/>
          </a:prstGeom>
        </p:spPr>
      </p:pic>
    </p:spTree>
    <p:extLst>
      <p:ext uri="{BB962C8B-B14F-4D97-AF65-F5344CB8AC3E}">
        <p14:creationId xmlns:p14="http://schemas.microsoft.com/office/powerpoint/2010/main" val="2512626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96778" y="832704"/>
            <a:ext cx="8733092" cy="531082"/>
          </a:xfrm>
          <a:prstGeom prst="rect">
            <a:avLst/>
          </a:prstGeom>
        </p:spPr>
        <p:txBody>
          <a:bodyPr/>
          <a:lstStyle>
            <a:lvl1pPr marL="0" indent="0">
              <a:buNone/>
              <a:defRPr sz="4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3254348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4" y="1255275"/>
            <a:ext cx="5530431" cy="4114207"/>
          </a:xfrm>
          <a:prstGeom prst="rect">
            <a:avLst/>
          </a:prstGeom>
        </p:spPr>
        <p:txBody>
          <a:bodyPr anchor="ctr" anchorCtr="0"/>
          <a:lstStyle>
            <a:lvl1pPr marL="0" indent="0">
              <a:lnSpc>
                <a:spcPct val="108000"/>
              </a:lnSpc>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4"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5" y="1255826"/>
            <a:ext cx="2902596"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73"/>
            <a:ext cx="2871936"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5" y="3495838"/>
            <a:ext cx="5966828"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10463396" y="1554642"/>
            <a:ext cx="1728609" cy="3496689"/>
          </a:xfrm>
          <a:prstGeom prst="rect">
            <a:avLst/>
          </a:prstGeom>
        </p:spPr>
      </p:pic>
    </p:spTree>
    <p:extLst>
      <p:ext uri="{BB962C8B-B14F-4D97-AF65-F5344CB8AC3E}">
        <p14:creationId xmlns:p14="http://schemas.microsoft.com/office/powerpoint/2010/main" val="35832179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168780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8" y="832704"/>
            <a:ext cx="8733092"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3" y="914400"/>
            <a:ext cx="231107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3" y="914400"/>
            <a:ext cx="231107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502920" y="1630363"/>
            <a:ext cx="8421624"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0471477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8" y="832704"/>
            <a:ext cx="8733092"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3" y="914400"/>
            <a:ext cx="231107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3" y="914399"/>
            <a:ext cx="231107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3" y="3615163"/>
            <a:ext cx="231107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3" y="3615163"/>
            <a:ext cx="231107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502920" y="1627632"/>
            <a:ext cx="8421624"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003470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8" y="832704"/>
            <a:ext cx="8733092"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3" y="914401"/>
            <a:ext cx="231107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20" y="914402"/>
            <a:ext cx="2311077"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3" y="2717078"/>
            <a:ext cx="231107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20" y="2713661"/>
            <a:ext cx="2311077"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3" y="4523169"/>
            <a:ext cx="231107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9" y="4524876"/>
            <a:ext cx="2311077"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502920" y="1630363"/>
            <a:ext cx="8421624"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74156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4" y="1255275"/>
            <a:ext cx="5530431" cy="4114207"/>
          </a:xfrm>
          <a:prstGeom prst="rect">
            <a:avLst/>
          </a:prstGeom>
        </p:spPr>
        <p:txBody>
          <a:bodyPr anchor="ctr" anchorCtr="0"/>
          <a:lstStyle>
            <a:lvl1pPr marL="0" indent="0">
              <a:lnSpc>
                <a:spcPct val="108000"/>
              </a:lnSpc>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4"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5" y="1255826"/>
            <a:ext cx="2902596"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73"/>
            <a:ext cx="2871936"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5" y="3495838"/>
            <a:ext cx="5966828"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10463396" y="1554642"/>
            <a:ext cx="1728609" cy="3496689"/>
          </a:xfrm>
          <a:prstGeom prst="rect">
            <a:avLst/>
          </a:prstGeom>
        </p:spPr>
      </p:pic>
    </p:spTree>
    <p:extLst>
      <p:ext uri="{BB962C8B-B14F-4D97-AF65-F5344CB8AC3E}">
        <p14:creationId xmlns:p14="http://schemas.microsoft.com/office/powerpoint/2010/main" val="1712465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201168" y="832104"/>
            <a:ext cx="10515600" cy="629051"/>
          </a:xfrm>
          <a:prstGeom prst="rect">
            <a:avLst/>
          </a:prstGeom>
        </p:spPr>
        <p:txBody>
          <a:bodyPr/>
          <a:lstStyle>
            <a:lvl1pPr>
              <a:lnSpc>
                <a:spcPct val="100000"/>
              </a:lnSpc>
              <a:defRPr sz="4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502920" y="1627632"/>
            <a:ext cx="11384280"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6079495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96778" y="832704"/>
            <a:ext cx="8733092" cy="531082"/>
          </a:xfrm>
          <a:prstGeom prst="rect">
            <a:avLst/>
          </a:prstGeom>
        </p:spPr>
        <p:txBody>
          <a:bodyPr/>
          <a:lstStyle>
            <a:lvl1pPr marL="0" indent="0">
              <a:buNone/>
              <a:defRPr sz="4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753572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96807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image" Target="../media/image1.png"/><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6" y="0"/>
            <a:ext cx="12190476"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dirty="0"/>
              <a:t>Module 12: Invasive Species Effects on Forestland Soil Health</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6" y="6390883"/>
            <a:ext cx="12190476" cy="4671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8303489" y="6366243"/>
            <a:ext cx="3568463" cy="507831"/>
          </a:xfrm>
          <a:prstGeom prst="rect">
            <a:avLst/>
          </a:prstGeom>
          <a:noFill/>
        </p:spPr>
        <p:txBody>
          <a:bodyPr wrap="square" rtlCol="0">
            <a:spAutoFit/>
          </a:bodyPr>
          <a:lstStyle/>
          <a:p>
            <a:pPr algn="ctr">
              <a:lnSpc>
                <a:spcPct val="100000"/>
              </a:lnSpc>
              <a:spcBef>
                <a:spcPts val="0"/>
              </a:spcBef>
            </a:pPr>
            <a:r>
              <a:rPr lang="en-US" sz="1400" b="1" spc="11"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400" b="1" spc="11"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400" b="1" spc="11"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300" b="1" kern="1200" spc="300"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1300"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4"/>
          <a:stretch>
            <a:fillRect/>
          </a:stretch>
        </p:blipFill>
        <p:spPr>
          <a:xfrm>
            <a:off x="310811" y="53406"/>
            <a:ext cx="4067225"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44984" y="6374813"/>
            <a:ext cx="3479708" cy="523220"/>
          </a:xfrm>
          <a:prstGeom prst="rect">
            <a:avLst/>
          </a:prstGeom>
          <a:noFill/>
        </p:spPr>
        <p:txBody>
          <a:bodyPr wrap="square" rtlCol="0">
            <a:spAutoFit/>
          </a:bodyPr>
          <a:lstStyle/>
          <a:p>
            <a:pPr algn="ctr">
              <a:spcBef>
                <a:spcPts val="0"/>
              </a:spcBef>
            </a:pPr>
            <a:r>
              <a:rPr lang="en-US" sz="1400" b="1" kern="1200" spc="11"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a:t>
            </a:r>
          </a:p>
          <a:p>
            <a:pPr algn="ctr">
              <a:spcBef>
                <a:spcPts val="0"/>
              </a:spcBef>
            </a:pPr>
            <a:r>
              <a:rPr lang="en-US" sz="1400" b="1" kern="1200" spc="11" baseline="0" dirty="0">
                <a:solidFill>
                  <a:schemeClr val="bg1"/>
                </a:solidFill>
                <a:latin typeface="Montserrat" pitchFamily="2" charset="0"/>
                <a:ea typeface="Open Sans" panose="020B0606030504020204" pitchFamily="34" charset="0"/>
                <a:cs typeface="Open Sans" panose="020B0606030504020204" pitchFamily="34" charset="0"/>
              </a:rPr>
              <a:t>Training</a:t>
            </a:r>
            <a:endParaRPr lang="en-US" sz="12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0985947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7" r:id="rId10"/>
    <p:sldLayoutId id="2147483678" r:id="rId11"/>
    <p:sldLayoutId id="2147483661"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192">
          <p15:clr>
            <a:srgbClr val="F26B43"/>
          </p15:clr>
        </p15:guide>
        <p15:guide id="4" orient="horz" pos="412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6" y="0"/>
            <a:ext cx="12190476"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dirty="0"/>
              <a:t>Module 1: Principles of Forestland Soil Health</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6" y="6273228"/>
            <a:ext cx="12190476" cy="5847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8312726" y="6287080"/>
            <a:ext cx="3568463" cy="584775"/>
          </a:xfrm>
          <a:prstGeom prst="rect">
            <a:avLst/>
          </a:prstGeom>
          <a:noFill/>
        </p:spPr>
        <p:txBody>
          <a:bodyPr wrap="square" rtlCol="0">
            <a:spAutoFit/>
          </a:bodyPr>
          <a:lstStyle/>
          <a:p>
            <a:pPr algn="ctr">
              <a:spcBef>
                <a:spcPts val="600"/>
              </a:spcBef>
            </a:pPr>
            <a:r>
              <a:rPr lang="en-US" sz="1400" b="1" spc="11"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400" b="1" spc="11"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400" b="1" spc="11"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914377" rtl="0" eaLnBrk="1" fontAlgn="auto" latinLnBrk="0" hangingPunct="1">
              <a:lnSpc>
                <a:spcPct val="100000"/>
              </a:lnSpc>
              <a:spcBef>
                <a:spcPts val="600"/>
              </a:spcBef>
              <a:spcAft>
                <a:spcPts val="0"/>
              </a:spcAft>
              <a:buClrTx/>
              <a:buSzTx/>
              <a:buFontTx/>
              <a:buNone/>
              <a:tabLst/>
              <a:defRPr/>
            </a:pPr>
            <a:r>
              <a:rPr lang="en-US" sz="1300" b="1" kern="1200" spc="300"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1300"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0"/>
          <a:stretch>
            <a:fillRect/>
          </a:stretch>
        </p:blipFill>
        <p:spPr>
          <a:xfrm>
            <a:off x="310811" y="53406"/>
            <a:ext cx="4067225"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26511" y="6265534"/>
            <a:ext cx="3479708" cy="600164"/>
          </a:xfrm>
          <a:prstGeom prst="rect">
            <a:avLst/>
          </a:prstGeom>
          <a:noFill/>
        </p:spPr>
        <p:txBody>
          <a:bodyPr wrap="square" rtlCol="0">
            <a:spAutoFit/>
          </a:bodyPr>
          <a:lstStyle/>
          <a:p>
            <a:pPr algn="ctr">
              <a:spcBef>
                <a:spcPts val="600"/>
              </a:spcBef>
            </a:pPr>
            <a:r>
              <a:rPr lang="en-US" sz="1400" b="1" kern="1200" spc="11"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a:t>
            </a:r>
          </a:p>
          <a:p>
            <a:pPr algn="ctr">
              <a:spcBef>
                <a:spcPts val="600"/>
              </a:spcBef>
            </a:pPr>
            <a:r>
              <a:rPr lang="en-US" sz="1400" b="1" kern="1200" spc="11" baseline="0">
                <a:solidFill>
                  <a:schemeClr val="bg1"/>
                </a:solidFill>
                <a:latin typeface="Montserrat" pitchFamily="2" charset="0"/>
                <a:ea typeface="Open Sans" panose="020B0606030504020204" pitchFamily="34" charset="0"/>
                <a:cs typeface="Open Sans" panose="020B0606030504020204" pitchFamily="34" charset="0"/>
              </a:rPr>
              <a:t>Training</a:t>
            </a:r>
            <a:endParaRPr lang="en-US" sz="12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531316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7" r:id="rId7"/>
    <p:sldLayoutId id="2147483688" r:id="rId8"/>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9.jfif"/><Relationship Id="rId4" Type="http://schemas.openxmlformats.org/officeDocument/2006/relationships/image" Target="../media/image8.jfif"/></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eddmaps.org/" TargetMode="External"/><Relationship Id="rId2" Type="http://schemas.openxmlformats.org/officeDocument/2006/relationships/hyperlink" Target="http://www.eddmaps.org/"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301_B9A53A08.xm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309_6C460BEC.xml"/><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hyperlink" Target="https://www.frontiersin.org/journals/microbiology/articles/10.3389/fmicb.2014.00368/full#B5" TargetMode="External"/><Relationship Id="rId5" Type="http://schemas.openxmlformats.org/officeDocument/2006/relationships/hyperlink" Target="https://www.frontiersin.org/journals/microbiology/articles/10.3389/fmicb.2014.00368/full#B26" TargetMode="External"/><Relationship Id="rId4" Type="http://schemas.openxmlformats.org/officeDocument/2006/relationships/hyperlink" Target="https://www.frontiersin.org/journals/microbiology/articles/10.3389/fmicb.2014.00368/full#B24" TargetMode="External"/></Relationships>
</file>

<file path=ppt/slides/_rels/slide2.xml.rels><?xml version="1.0" encoding="UTF-8" standalone="yes"?>
<Relationships xmlns="http://schemas.openxmlformats.org/package/2006/relationships"><Relationship Id="rId2" Type="http://schemas.microsoft.com/office/2018/10/relationships/comments" Target="../comments/modernComment_2C3_60D7563B.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2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hyperlink" Target="https://www.nrcs.usda.gov/conservation-basics/natural-resource-concerns/soils/soil-health&#8203;"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microsoft.com/office/2018/10/relationships/comments" Target="../comments/modernComment_2C5_2376DE6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E409333-BA0D-4E8D-8F8B-ECF846A6D796}"/>
              </a:ext>
              <a:ext uri="{C183D7F6-B498-43B3-948B-1728B52AA6E4}">
                <adec:decorative xmlns:adec="http://schemas.microsoft.com/office/drawing/2017/decorative" val="1"/>
              </a:ext>
            </a:extLst>
          </p:cNvPr>
          <p:cNvSpPr>
            <a:spLocks noGrp="1"/>
          </p:cNvSpPr>
          <p:nvPr>
            <p:ph sz="quarter" idx="14"/>
          </p:nvPr>
        </p:nvSpPr>
        <p:spPr/>
        <p:txBody>
          <a:bodyPr/>
          <a:lstStyle/>
          <a:p>
            <a:r>
              <a:rPr lang="en-US" dirty="0"/>
              <a:t>Module 12: Ecology and Effects of Invasive Species on Forest Soils</a:t>
            </a:r>
            <a:br>
              <a:rPr lang="en-US" dirty="0"/>
            </a:br>
            <a:endParaRPr lang="en-US" dirty="0"/>
          </a:p>
          <a:p>
            <a:endParaRPr lang="en-US" dirty="0"/>
          </a:p>
        </p:txBody>
      </p:sp>
      <p:sp>
        <p:nvSpPr>
          <p:cNvPr id="2" name="Title Placeholder">
            <a:extLst>
              <a:ext uri="{FF2B5EF4-FFF2-40B4-BE49-F238E27FC236}">
                <a16:creationId xmlns:a16="http://schemas.microsoft.com/office/drawing/2014/main" id="{04AEA7F9-9E76-F107-39FE-6357012CA593}"/>
              </a:ext>
            </a:extLst>
          </p:cNvPr>
          <p:cNvSpPr txBox="1">
            <a:spLocks noGrp="1"/>
          </p:cNvSpPr>
          <p:nvPr>
            <p:ph type="title" idx="4294967295"/>
          </p:nvPr>
        </p:nvSpPr>
        <p:spPr>
          <a:xfrm>
            <a:off x="209013" y="5470794"/>
            <a:ext cx="11835503" cy="8398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8000"/>
              </a:lnSpc>
              <a:spcBef>
                <a:spcPts val="1000"/>
              </a:spcBef>
              <a:spcAft>
                <a:spcPts val="0"/>
              </a:spcAft>
              <a:buClrTx/>
              <a:buSzTx/>
              <a:buFont typeface="Arial" panose="020B0604020202020204" pitchFamily="34" charset="0"/>
              <a:buNone/>
              <a:tabLst/>
              <a:defRPr/>
            </a:pPr>
            <a:endParaRPr lang="en-US" sz="3200" b="1" i="1" u="none" strike="noStrike" kern="1200" cap="none" spc="0" normalizeH="0" baseline="0" noProof="0" dirty="0">
              <a:ln>
                <a:noFill/>
              </a:ln>
              <a:solidFill>
                <a:schemeClr val="accent6">
                  <a:lumMod val="60000"/>
                  <a:lumOff val="40000"/>
                </a:schemeClr>
              </a:solidFill>
              <a:effectLst/>
              <a:uLnTx/>
              <a:uFillTx/>
              <a:latin typeface="+mn-lt"/>
              <a:ea typeface="Open Sans" panose="020B0606030504020204" pitchFamily="34" charset="0"/>
              <a:cs typeface="Open Sans" panose="020B0606030504020204" pitchFamily="34" charset="0"/>
            </a:endParaRPr>
          </a:p>
        </p:txBody>
      </p:sp>
      <p:pic>
        <p:nvPicPr>
          <p:cNvPr id="14" name="Picture Placeholder 13" descr="A close-up of a &quot;Tree of Heaven&quot; an invasive plant in Georgia">
            <a:extLst>
              <a:ext uri="{FF2B5EF4-FFF2-40B4-BE49-F238E27FC236}">
                <a16:creationId xmlns:a16="http://schemas.microsoft.com/office/drawing/2014/main" id="{73070027-04A3-C70A-7475-AD7438321B88}"/>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739" r="2739"/>
          <a:stretch>
            <a:fillRect/>
          </a:stretch>
        </p:blipFill>
        <p:spPr/>
      </p:pic>
      <p:pic>
        <p:nvPicPr>
          <p:cNvPr id="17" name="Picture Placeholder 16" descr="A juniper tree on a tree farm">
            <a:extLst>
              <a:ext uri="{FF2B5EF4-FFF2-40B4-BE49-F238E27FC236}">
                <a16:creationId xmlns:a16="http://schemas.microsoft.com/office/drawing/2014/main" id="{BE9C5E26-A17E-080B-93E2-F8E3066E79F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4345" b="14345"/>
          <a:stretch>
            <a:fillRect/>
          </a:stretch>
        </p:blipFill>
        <p:spPr/>
      </p:pic>
      <p:pic>
        <p:nvPicPr>
          <p:cNvPr id="19" name="Picture Placeholder 18" descr="Ivy taking over plants in a forest.">
            <a:extLst>
              <a:ext uri="{FF2B5EF4-FFF2-40B4-BE49-F238E27FC236}">
                <a16:creationId xmlns:a16="http://schemas.microsoft.com/office/drawing/2014/main" id="{F33568C7-3C40-9EE8-63AC-8690FD0C33A3}"/>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t="26414" b="26414"/>
          <a:stretch>
            <a:fillRect/>
          </a:stretch>
        </p:blipFill>
        <p:spPr/>
      </p:pic>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6"/>
          <a:srcRect r="50000"/>
          <a:stretch/>
        </p:blipFill>
        <p:spPr>
          <a:xfrm>
            <a:off x="10463396" y="1554642"/>
            <a:ext cx="1728609" cy="3496689"/>
          </a:xfrm>
          <a:prstGeom prst="rect">
            <a:avLst/>
          </a:prstGeom>
        </p:spPr>
      </p:pic>
    </p:spTree>
    <p:extLst>
      <p:ext uri="{BB962C8B-B14F-4D97-AF65-F5344CB8AC3E}">
        <p14:creationId xmlns:p14="http://schemas.microsoft.com/office/powerpoint/2010/main" val="3738882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C3CEF-8B9C-309D-9C07-B784CEF1D512}"/>
              </a:ext>
            </a:extLst>
          </p:cNvPr>
          <p:cNvSpPr>
            <a:spLocks noGrp="1"/>
          </p:cNvSpPr>
          <p:nvPr>
            <p:ph type="title"/>
          </p:nvPr>
        </p:nvSpPr>
        <p:spPr>
          <a:xfrm>
            <a:off x="346414" y="731837"/>
            <a:ext cx="10972800" cy="1050664"/>
          </a:xfrm>
        </p:spPr>
        <p:txBody>
          <a:bodyPr>
            <a:noAutofit/>
          </a:bodyPr>
          <a:lstStyle/>
          <a:p>
            <a:r>
              <a:rPr lang="en-US" sz="3600" b="1" dirty="0">
                <a:solidFill>
                  <a:schemeClr val="accent4"/>
                </a:solidFill>
              </a:rPr>
              <a:t>Linkages of above and belowground biota </a:t>
            </a:r>
            <a:r>
              <a:rPr lang="en-US" sz="2400" i="1" dirty="0">
                <a:solidFill>
                  <a:schemeClr val="accent4"/>
                </a:solidFill>
              </a:rPr>
              <a:t>(Wardle and </a:t>
            </a:r>
            <a:r>
              <a:rPr lang="en-US" sz="2400" i="1" dirty="0" err="1">
                <a:solidFill>
                  <a:schemeClr val="accent4"/>
                </a:solidFill>
              </a:rPr>
              <a:t>Peltzer</a:t>
            </a:r>
            <a:r>
              <a:rPr lang="en-US" sz="2400" i="1" dirty="0">
                <a:solidFill>
                  <a:schemeClr val="accent4"/>
                </a:solidFill>
              </a:rPr>
              <a:t> 2017)</a:t>
            </a:r>
          </a:p>
        </p:txBody>
      </p:sp>
      <p:sp>
        <p:nvSpPr>
          <p:cNvPr id="3" name="TextBox 2">
            <a:extLst>
              <a:ext uri="{FF2B5EF4-FFF2-40B4-BE49-F238E27FC236}">
                <a16:creationId xmlns:a16="http://schemas.microsoft.com/office/drawing/2014/main" id="{5ABC1ECD-6A38-2DDF-0120-920D1D21F27D}"/>
              </a:ext>
            </a:extLst>
          </p:cNvPr>
          <p:cNvSpPr txBox="1"/>
          <p:nvPr/>
        </p:nvSpPr>
        <p:spPr>
          <a:xfrm>
            <a:off x="3040222" y="1610289"/>
            <a:ext cx="5585183" cy="492443"/>
          </a:xfrm>
          <a:prstGeom prst="rect">
            <a:avLst/>
          </a:prstGeom>
          <a:noFill/>
        </p:spPr>
        <p:txBody>
          <a:bodyPr wrap="none" rtlCol="0">
            <a:spAutoFit/>
          </a:bodyPr>
          <a:lstStyle/>
          <a:p>
            <a:r>
              <a:rPr lang="en-US" sz="2600" b="1" dirty="0"/>
              <a:t>Mycorrhizal fungi on tree roots</a:t>
            </a:r>
          </a:p>
        </p:txBody>
      </p:sp>
      <p:pic>
        <p:nvPicPr>
          <p:cNvPr id="2060" name="Picture 12" descr="A microscopic enlargment of a mycorrhizal fungi association with a tree root.">
            <a:extLst>
              <a:ext uri="{FF2B5EF4-FFF2-40B4-BE49-F238E27FC236}">
                <a16:creationId xmlns:a16="http://schemas.microsoft.com/office/drawing/2014/main" id="{07BADF2B-6653-506F-E02F-4D3347B28DE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73742" y="2112821"/>
            <a:ext cx="4572000" cy="416498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A higher resolution of mycorrhizal fungi association with a tree root.">
            <a:extLst>
              <a:ext uri="{FF2B5EF4-FFF2-40B4-BE49-F238E27FC236}">
                <a16:creationId xmlns:a16="http://schemas.microsoft.com/office/drawing/2014/main" id="{994C32DB-1E1C-DFCB-1A2E-14A8C3091F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5758" y="2112821"/>
            <a:ext cx="4762500" cy="416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451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66173-3B82-41CA-B6B3-8DBEEF2C001F}"/>
              </a:ext>
            </a:extLst>
          </p:cNvPr>
          <p:cNvSpPr>
            <a:spLocks noGrp="1"/>
          </p:cNvSpPr>
          <p:nvPr>
            <p:ph type="title"/>
          </p:nvPr>
        </p:nvSpPr>
        <p:spPr>
          <a:xfrm>
            <a:off x="94444" y="669724"/>
            <a:ext cx="11676182" cy="806938"/>
          </a:xfrm>
        </p:spPr>
        <p:txBody>
          <a:bodyPr/>
          <a:lstStyle/>
          <a:p>
            <a:r>
              <a:rPr lang="en-US" sz="3600" b="1" dirty="0">
                <a:solidFill>
                  <a:schemeClr val="accent4"/>
                </a:solidFill>
              </a:rPr>
              <a:t>The Asia connection is similar for many species</a:t>
            </a:r>
          </a:p>
        </p:txBody>
      </p:sp>
      <p:grpSp>
        <p:nvGrpSpPr>
          <p:cNvPr id="12" name="Group 11">
            <a:extLst>
              <a:ext uri="{FF2B5EF4-FFF2-40B4-BE49-F238E27FC236}">
                <a16:creationId xmlns:a16="http://schemas.microsoft.com/office/drawing/2014/main" id="{2DE31653-C77E-1982-CD90-5817D516C6F6}"/>
              </a:ext>
              <a:ext uri="{C183D7F6-B498-43B3-948B-1728B52AA6E4}">
                <adec:decorative xmlns:adec="http://schemas.microsoft.com/office/drawing/2017/decorative" val="1"/>
              </a:ext>
            </a:extLst>
          </p:cNvPr>
          <p:cNvGrpSpPr/>
          <p:nvPr/>
        </p:nvGrpSpPr>
        <p:grpSpPr>
          <a:xfrm>
            <a:off x="653515" y="1638028"/>
            <a:ext cx="11433859" cy="2863843"/>
            <a:chOff x="545938" y="1476662"/>
            <a:chExt cx="12267787" cy="4525963"/>
          </a:xfrm>
        </p:grpSpPr>
        <p:sp>
          <p:nvSpPr>
            <p:cNvPr id="5" name="Content Placeholder 2">
              <a:extLst>
                <a:ext uri="{FF2B5EF4-FFF2-40B4-BE49-F238E27FC236}">
                  <a16:creationId xmlns:a16="http://schemas.microsoft.com/office/drawing/2014/main" id="{BC8A9156-BFDB-0C1F-41BE-E89B9141075C}"/>
                </a:ext>
              </a:extLst>
            </p:cNvPr>
            <p:cNvSpPr txBox="1">
              <a:spLocks/>
            </p:cNvSpPr>
            <p:nvPr/>
          </p:nvSpPr>
          <p:spPr>
            <a:xfrm>
              <a:off x="6158282" y="1476662"/>
              <a:ext cx="6655443" cy="4525963"/>
            </a:xfr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ct val="100000"/>
                </a:lnSpc>
                <a:spcBef>
                  <a:spcPts val="0"/>
                </a:spcBef>
                <a:spcAft>
                  <a:spcPts val="600"/>
                </a:spcAft>
                <a:buClr>
                  <a:schemeClr val="accent1"/>
                </a:buClr>
                <a:buFont typeface="Wingdings" panose="05000000000000000000" pitchFamily="2" charset="2"/>
                <a:buChar char="§"/>
              </a:pPr>
              <a:r>
                <a:rPr lang="en-US" sz="2200" dirty="0"/>
                <a:t>Japanese barberry</a:t>
              </a:r>
            </a:p>
            <a:p>
              <a:pPr marL="320040" indent="-320040">
                <a:lnSpc>
                  <a:spcPct val="100000"/>
                </a:lnSpc>
                <a:spcBef>
                  <a:spcPts val="0"/>
                </a:spcBef>
                <a:spcAft>
                  <a:spcPts val="600"/>
                </a:spcAft>
                <a:buClr>
                  <a:schemeClr val="accent1"/>
                </a:buClr>
                <a:buFont typeface="Wingdings" panose="05000000000000000000" pitchFamily="2" charset="2"/>
                <a:buChar char="§"/>
              </a:pPr>
              <a:r>
                <a:rPr lang="en-US" sz="2200" dirty="0"/>
                <a:t>Asian long-horned beetle</a:t>
              </a:r>
            </a:p>
            <a:p>
              <a:pPr marL="320040" indent="-320040">
                <a:lnSpc>
                  <a:spcPct val="100000"/>
                </a:lnSpc>
                <a:spcBef>
                  <a:spcPts val="0"/>
                </a:spcBef>
                <a:spcAft>
                  <a:spcPts val="600"/>
                </a:spcAft>
                <a:buClr>
                  <a:schemeClr val="accent1"/>
                </a:buClr>
                <a:buFont typeface="Wingdings" panose="05000000000000000000" pitchFamily="2" charset="2"/>
                <a:buChar char="§"/>
              </a:pPr>
              <a:r>
                <a:rPr lang="en-US" sz="2200" dirty="0"/>
                <a:t>Chinaberry tree</a:t>
              </a:r>
            </a:p>
            <a:p>
              <a:pPr marL="320040" indent="-320040">
                <a:lnSpc>
                  <a:spcPct val="100000"/>
                </a:lnSpc>
                <a:spcBef>
                  <a:spcPts val="0"/>
                </a:spcBef>
                <a:spcAft>
                  <a:spcPts val="600"/>
                </a:spcAft>
                <a:buClr>
                  <a:schemeClr val="accent1"/>
                </a:buClr>
                <a:buFont typeface="Wingdings" panose="05000000000000000000" pitchFamily="2" charset="2"/>
                <a:buChar char="§"/>
              </a:pPr>
              <a:r>
                <a:rPr lang="en-US" sz="2200" dirty="0"/>
                <a:t>Tree of Heaven (China)</a:t>
              </a:r>
            </a:p>
            <a:p>
              <a:pPr marL="320040" indent="-320040">
                <a:lnSpc>
                  <a:spcPct val="100000"/>
                </a:lnSpc>
                <a:spcBef>
                  <a:spcPts val="0"/>
                </a:spcBef>
                <a:spcAft>
                  <a:spcPts val="600"/>
                </a:spcAft>
                <a:buClr>
                  <a:schemeClr val="accent1"/>
                </a:buClr>
                <a:buFont typeface="Wingdings" panose="05000000000000000000" pitchFamily="2" charset="2"/>
                <a:buChar char="§"/>
              </a:pPr>
              <a:r>
                <a:rPr lang="en-US" sz="2200" dirty="0"/>
                <a:t>Cogon grass (Japanese </a:t>
              </a:r>
              <a:r>
                <a:rPr lang="en-US" sz="2200" dirty="0" err="1"/>
                <a:t>bloodgrass</a:t>
              </a:r>
              <a:r>
                <a:rPr lang="en-US" sz="2200" dirty="0"/>
                <a:t>)</a:t>
              </a:r>
            </a:p>
            <a:p>
              <a:pPr marL="320040" indent="-320040">
                <a:lnSpc>
                  <a:spcPct val="100000"/>
                </a:lnSpc>
                <a:spcBef>
                  <a:spcPts val="0"/>
                </a:spcBef>
                <a:spcAft>
                  <a:spcPts val="600"/>
                </a:spcAft>
                <a:buClr>
                  <a:schemeClr val="accent1"/>
                </a:buClr>
                <a:buFont typeface="Wingdings" panose="05000000000000000000" pitchFamily="2" charset="2"/>
                <a:buChar char="§"/>
              </a:pPr>
              <a:r>
                <a:rPr lang="en-US" sz="2200" dirty="0"/>
                <a:t>Japanese </a:t>
              </a:r>
              <a:r>
                <a:rPr lang="en-US" sz="2200" dirty="0" err="1"/>
                <a:t>stiltgrass</a:t>
              </a:r>
              <a:endParaRPr lang="en-US" sz="2200" dirty="0"/>
            </a:p>
            <a:p>
              <a:pPr marL="320040" indent="-320040">
                <a:lnSpc>
                  <a:spcPct val="110000"/>
                </a:lnSpc>
                <a:spcBef>
                  <a:spcPts val="0"/>
                </a:spcBef>
                <a:buClr>
                  <a:schemeClr val="accent1"/>
                </a:buClr>
                <a:buFont typeface="Wingdings" panose="05000000000000000000" pitchFamily="2" charset="2"/>
                <a:buChar char="§"/>
              </a:pPr>
              <a:endParaRPr lang="en-US" sz="2200" dirty="0"/>
            </a:p>
            <a:p>
              <a:pPr marL="320040" indent="-320040">
                <a:lnSpc>
                  <a:spcPct val="110000"/>
                </a:lnSpc>
                <a:spcBef>
                  <a:spcPts val="0"/>
                </a:spcBef>
                <a:buClr>
                  <a:schemeClr val="accent1"/>
                </a:buClr>
                <a:buFont typeface="Wingdings" panose="05000000000000000000" pitchFamily="2" charset="2"/>
                <a:buChar char="§"/>
              </a:pPr>
              <a:endParaRPr lang="en-US" sz="2200" dirty="0"/>
            </a:p>
            <a:p>
              <a:pPr marL="320040" indent="-320040">
                <a:lnSpc>
                  <a:spcPct val="110000"/>
                </a:lnSpc>
                <a:spcBef>
                  <a:spcPts val="0"/>
                </a:spcBef>
                <a:buClr>
                  <a:schemeClr val="accent1"/>
                </a:buClr>
                <a:buFont typeface="Wingdings" panose="05000000000000000000" pitchFamily="2" charset="2"/>
                <a:buChar char="§"/>
              </a:pPr>
              <a:endParaRPr lang="en-US" sz="2200" dirty="0"/>
            </a:p>
            <a:p>
              <a:pPr marL="320040" indent="-320040">
                <a:lnSpc>
                  <a:spcPct val="110000"/>
                </a:lnSpc>
                <a:spcBef>
                  <a:spcPts val="0"/>
                </a:spcBef>
                <a:buClr>
                  <a:schemeClr val="accent1"/>
                </a:buClr>
                <a:buFont typeface="Wingdings" panose="05000000000000000000" pitchFamily="2" charset="2"/>
                <a:buChar char="§"/>
              </a:pPr>
              <a:endParaRPr lang="en-US" sz="2200" dirty="0"/>
            </a:p>
          </p:txBody>
        </p:sp>
        <p:sp>
          <p:nvSpPr>
            <p:cNvPr id="6" name="Content Placeholder 2">
              <a:extLst>
                <a:ext uri="{FF2B5EF4-FFF2-40B4-BE49-F238E27FC236}">
                  <a16:creationId xmlns:a16="http://schemas.microsoft.com/office/drawing/2014/main" id="{0C78A7B1-1454-AD66-4615-8B47260EADF6}"/>
                </a:ext>
              </a:extLst>
            </p:cNvPr>
            <p:cNvSpPr txBox="1">
              <a:spLocks/>
            </p:cNvSpPr>
            <p:nvPr/>
          </p:nvSpPr>
          <p:spPr>
            <a:xfrm>
              <a:off x="545938" y="1476662"/>
              <a:ext cx="6655443" cy="4525963"/>
            </a:xfr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ct val="100000"/>
                </a:lnSpc>
                <a:spcBef>
                  <a:spcPts val="600"/>
                </a:spcBef>
                <a:buClr>
                  <a:schemeClr val="accent1"/>
                </a:buClr>
                <a:buFont typeface="Wingdings" panose="05000000000000000000" pitchFamily="2" charset="2"/>
                <a:buChar char="§"/>
              </a:pPr>
              <a:r>
                <a:rPr lang="en-US" sz="2200" dirty="0"/>
                <a:t>Chinese privet</a:t>
              </a:r>
            </a:p>
            <a:p>
              <a:pPr marL="320040" indent="-320040">
                <a:lnSpc>
                  <a:spcPct val="100000"/>
                </a:lnSpc>
                <a:spcBef>
                  <a:spcPts val="600"/>
                </a:spcBef>
                <a:buClr>
                  <a:schemeClr val="accent1"/>
                </a:buClr>
                <a:buFont typeface="Wingdings" panose="05000000000000000000" pitchFamily="2" charset="2"/>
                <a:buChar char="§"/>
              </a:pPr>
              <a:r>
                <a:rPr lang="en-US" sz="2200" dirty="0"/>
                <a:t>Japanese privet</a:t>
              </a:r>
            </a:p>
            <a:p>
              <a:pPr marL="320040" indent="-320040">
                <a:lnSpc>
                  <a:spcPct val="100000"/>
                </a:lnSpc>
                <a:spcBef>
                  <a:spcPts val="600"/>
                </a:spcBef>
                <a:buClr>
                  <a:schemeClr val="accent1"/>
                </a:buClr>
                <a:buFont typeface="Wingdings" panose="05000000000000000000" pitchFamily="2" charset="2"/>
                <a:buChar char="§"/>
              </a:pPr>
              <a:r>
                <a:rPr lang="en-US" sz="2200" dirty="0"/>
                <a:t>Japanese climbing fern</a:t>
              </a:r>
            </a:p>
            <a:p>
              <a:pPr marL="320040" indent="-320040">
                <a:lnSpc>
                  <a:spcPct val="100000"/>
                </a:lnSpc>
                <a:spcBef>
                  <a:spcPts val="600"/>
                </a:spcBef>
                <a:buClr>
                  <a:schemeClr val="accent1"/>
                </a:buClr>
                <a:buFont typeface="Wingdings" panose="05000000000000000000" pitchFamily="2" charset="2"/>
                <a:buChar char="§"/>
              </a:pPr>
              <a:r>
                <a:rPr lang="en-US" sz="2200" dirty="0"/>
                <a:t>Japanese honeysuckle</a:t>
              </a:r>
            </a:p>
            <a:p>
              <a:pPr marL="320040" indent="-320040">
                <a:lnSpc>
                  <a:spcPct val="100000"/>
                </a:lnSpc>
                <a:spcBef>
                  <a:spcPts val="600"/>
                </a:spcBef>
                <a:buClr>
                  <a:schemeClr val="accent1"/>
                </a:buClr>
                <a:buFont typeface="Wingdings" panose="05000000000000000000" pitchFamily="2" charset="2"/>
                <a:buChar char="§"/>
              </a:pPr>
              <a:r>
                <a:rPr lang="en-US" sz="2200" dirty="0"/>
                <a:t>Chinese tallow tree</a:t>
              </a:r>
            </a:p>
            <a:p>
              <a:pPr marL="320040" indent="-320040">
                <a:lnSpc>
                  <a:spcPct val="100000"/>
                </a:lnSpc>
                <a:spcBef>
                  <a:spcPts val="600"/>
                </a:spcBef>
                <a:buClr>
                  <a:schemeClr val="accent1"/>
                </a:buClr>
                <a:buFont typeface="Wingdings" panose="05000000000000000000" pitchFamily="2" charset="2"/>
                <a:buChar char="§"/>
              </a:pPr>
              <a:r>
                <a:rPr lang="en-US" sz="2200" dirty="0"/>
                <a:t>Japanese wisteria</a:t>
              </a:r>
            </a:p>
            <a:p>
              <a:pPr marL="320040" indent="-320040">
                <a:lnSpc>
                  <a:spcPct val="100000"/>
                </a:lnSpc>
                <a:spcBef>
                  <a:spcPts val="600"/>
                </a:spcBef>
                <a:buClr>
                  <a:schemeClr val="accent1"/>
                </a:buClr>
                <a:buFont typeface="Wingdings" panose="05000000000000000000" pitchFamily="2" charset="2"/>
                <a:buChar char="§"/>
              </a:pPr>
              <a:endParaRPr lang="en-US" sz="2200" dirty="0"/>
            </a:p>
            <a:p>
              <a:pPr marL="320040" indent="-320040">
                <a:lnSpc>
                  <a:spcPct val="100000"/>
                </a:lnSpc>
                <a:spcBef>
                  <a:spcPts val="600"/>
                </a:spcBef>
                <a:buClr>
                  <a:schemeClr val="accent1"/>
                </a:buClr>
                <a:buFont typeface="Wingdings" panose="05000000000000000000" pitchFamily="2" charset="2"/>
                <a:buChar char="§"/>
              </a:pPr>
              <a:endParaRPr lang="en-US" sz="2200" dirty="0"/>
            </a:p>
            <a:p>
              <a:pPr marL="320040" indent="-320040">
                <a:lnSpc>
                  <a:spcPct val="100000"/>
                </a:lnSpc>
                <a:spcBef>
                  <a:spcPts val="600"/>
                </a:spcBef>
                <a:buClr>
                  <a:schemeClr val="accent1"/>
                </a:buClr>
                <a:buFont typeface="Wingdings" panose="05000000000000000000" pitchFamily="2" charset="2"/>
                <a:buChar char="§"/>
              </a:pPr>
              <a:endParaRPr lang="en-US" sz="2200" dirty="0"/>
            </a:p>
          </p:txBody>
        </p:sp>
      </p:grpSp>
      <p:sp>
        <p:nvSpPr>
          <p:cNvPr id="13" name="TextBox 12">
            <a:extLst>
              <a:ext uri="{FF2B5EF4-FFF2-40B4-BE49-F238E27FC236}">
                <a16:creationId xmlns:a16="http://schemas.microsoft.com/office/drawing/2014/main" id="{55456CD1-17BB-938A-608B-5B13C76CFD7D}"/>
              </a:ext>
            </a:extLst>
          </p:cNvPr>
          <p:cNvSpPr txBox="1"/>
          <p:nvPr/>
        </p:nvSpPr>
        <p:spPr>
          <a:xfrm>
            <a:off x="930204" y="4919672"/>
            <a:ext cx="10004662" cy="461665"/>
          </a:xfrm>
          <a:prstGeom prst="rect">
            <a:avLst/>
          </a:prstGeom>
          <a:noFill/>
        </p:spPr>
        <p:txBody>
          <a:bodyPr wrap="none" rtlCol="0">
            <a:spAutoFit/>
          </a:bodyPr>
          <a:lstStyle/>
          <a:p>
            <a:r>
              <a:rPr lang="en-US" sz="2400" b="1" i="1" dirty="0">
                <a:solidFill>
                  <a:schemeClr val="accent1"/>
                </a:solidFill>
              </a:rPr>
              <a:t>What are some common invasive plants in Western forests? </a:t>
            </a:r>
          </a:p>
        </p:txBody>
      </p:sp>
    </p:spTree>
    <p:extLst>
      <p:ext uri="{BB962C8B-B14F-4D97-AF65-F5344CB8AC3E}">
        <p14:creationId xmlns:p14="http://schemas.microsoft.com/office/powerpoint/2010/main" val="1560518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49725-A799-4037-AFFB-3F78E7F9FFF2}"/>
              </a:ext>
            </a:extLst>
          </p:cNvPr>
          <p:cNvSpPr>
            <a:spLocks noGrp="1"/>
          </p:cNvSpPr>
          <p:nvPr>
            <p:ph type="title"/>
          </p:nvPr>
        </p:nvSpPr>
        <p:spPr>
          <a:xfrm>
            <a:off x="140741" y="634999"/>
            <a:ext cx="11607562" cy="1286397"/>
          </a:xfrm>
        </p:spPr>
        <p:txBody>
          <a:bodyPr/>
          <a:lstStyle/>
          <a:p>
            <a:r>
              <a:rPr lang="en-US" sz="3600" b="1" dirty="0">
                <a:solidFill>
                  <a:schemeClr val="accent4"/>
                </a:solidFill>
              </a:rPr>
              <a:t>Important links to invasive species information</a:t>
            </a:r>
          </a:p>
        </p:txBody>
      </p:sp>
      <p:sp>
        <p:nvSpPr>
          <p:cNvPr id="3" name="Content Placeholder 2">
            <a:extLst>
              <a:ext uri="{FF2B5EF4-FFF2-40B4-BE49-F238E27FC236}">
                <a16:creationId xmlns:a16="http://schemas.microsoft.com/office/drawing/2014/main" id="{521A93E2-D6E2-4042-873C-2ECE6BFD17CA}"/>
              </a:ext>
            </a:extLst>
          </p:cNvPr>
          <p:cNvSpPr>
            <a:spLocks noGrp="1"/>
          </p:cNvSpPr>
          <p:nvPr>
            <p:ph idx="1"/>
          </p:nvPr>
        </p:nvSpPr>
        <p:spPr>
          <a:xfrm>
            <a:off x="706055" y="1345557"/>
            <a:ext cx="9940923" cy="3133845"/>
          </a:xfrm>
        </p:spPr>
        <p:txBody>
          <a:bodyPr/>
          <a:lstStyle/>
          <a:p>
            <a:pPr marL="320040" indent="-320040">
              <a:lnSpc>
                <a:spcPct val="100000"/>
              </a:lnSpc>
              <a:spcBef>
                <a:spcPts val="0"/>
              </a:spcBef>
              <a:buClr>
                <a:schemeClr val="accent1"/>
              </a:buClr>
              <a:buFont typeface="Wingdings" panose="05000000000000000000" pitchFamily="2" charset="2"/>
              <a:buChar char="§"/>
            </a:pPr>
            <a:endParaRPr lang="en-US" sz="2200" dirty="0">
              <a:hlinkClick r:id="rId2"/>
            </a:endParaRPr>
          </a:p>
          <a:p>
            <a:pPr marL="320040" indent="-320040">
              <a:lnSpc>
                <a:spcPct val="100000"/>
              </a:lnSpc>
              <a:spcBef>
                <a:spcPts val="0"/>
              </a:spcBef>
              <a:buClr>
                <a:schemeClr val="accent1"/>
              </a:buClr>
              <a:buFont typeface="Wingdings" panose="05000000000000000000" pitchFamily="2" charset="2"/>
              <a:buChar char="§"/>
            </a:pPr>
            <a:r>
              <a:rPr lang="en-US" sz="2200" dirty="0">
                <a:hlinkClick r:id="rId2"/>
              </a:rPr>
              <a:t>Southern Forest Futures Project</a:t>
            </a:r>
            <a:r>
              <a:rPr lang="en-US" sz="2200" dirty="0"/>
              <a:t>   - Excellent baseline data on invasive species. </a:t>
            </a:r>
          </a:p>
          <a:p>
            <a:pPr marL="320040" indent="-320040">
              <a:lnSpc>
                <a:spcPct val="100000"/>
              </a:lnSpc>
              <a:spcBef>
                <a:spcPts val="0"/>
              </a:spcBef>
              <a:buClr>
                <a:schemeClr val="accent1"/>
              </a:buClr>
              <a:buFont typeface="Wingdings" panose="05000000000000000000" pitchFamily="2" charset="2"/>
              <a:buChar char="§"/>
            </a:pPr>
            <a:endParaRPr lang="en-US" sz="2200" dirty="0">
              <a:hlinkClick r:id="rId3"/>
            </a:endParaRPr>
          </a:p>
          <a:p>
            <a:pPr marL="320040" indent="-320040">
              <a:lnSpc>
                <a:spcPct val="100000"/>
              </a:lnSpc>
              <a:spcBef>
                <a:spcPts val="0"/>
              </a:spcBef>
              <a:buClr>
                <a:schemeClr val="accent1"/>
              </a:buClr>
              <a:buFont typeface="Wingdings" panose="05000000000000000000" pitchFamily="2" charset="2"/>
              <a:buChar char="§"/>
            </a:pPr>
            <a:r>
              <a:rPr lang="en-US" sz="2200" dirty="0">
                <a:hlinkClick r:id="rId3"/>
              </a:rPr>
              <a:t>Early Detection and Distribution - University of GA</a:t>
            </a:r>
            <a:r>
              <a:rPr lang="en-US" sz="2200" dirty="0"/>
              <a:t>  - Current data and interactive map.</a:t>
            </a:r>
          </a:p>
          <a:p>
            <a:pPr marL="0" indent="0">
              <a:lnSpc>
                <a:spcPct val="100000"/>
              </a:lnSpc>
              <a:spcBef>
                <a:spcPts val="0"/>
              </a:spcBef>
              <a:buClr>
                <a:schemeClr val="accent1"/>
              </a:buClr>
              <a:buNone/>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Western species links?...</a:t>
            </a:r>
          </a:p>
        </p:txBody>
      </p:sp>
    </p:spTree>
    <p:extLst>
      <p:ext uri="{BB962C8B-B14F-4D97-AF65-F5344CB8AC3E}">
        <p14:creationId xmlns:p14="http://schemas.microsoft.com/office/powerpoint/2010/main" val="3682746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stribution graphic showing areas affected by Kudzu in the Southeast states of the US.">
            <a:extLst>
              <a:ext uri="{FF2B5EF4-FFF2-40B4-BE49-F238E27FC236}">
                <a16:creationId xmlns:a16="http://schemas.microsoft.com/office/drawing/2014/main" id="{06B642C7-5D9C-4E9E-98C0-957CEF01BB79}"/>
              </a:ext>
            </a:extLst>
          </p:cNvPr>
          <p:cNvPicPr>
            <a:picLocks noGrp="1" noChangeAspect="1"/>
          </p:cNvPicPr>
          <p:nvPr>
            <p:ph idx="1"/>
          </p:nvPr>
        </p:nvPicPr>
        <p:blipFill>
          <a:blip r:embed="rId2"/>
          <a:stretch>
            <a:fillRect/>
          </a:stretch>
        </p:blipFill>
        <p:spPr>
          <a:xfrm>
            <a:off x="2008591" y="1337933"/>
            <a:ext cx="7746105" cy="4539578"/>
          </a:xfrm>
          <a:prstGeom prst="rect">
            <a:avLst/>
          </a:prstGeom>
        </p:spPr>
      </p:pic>
      <p:sp>
        <p:nvSpPr>
          <p:cNvPr id="2" name="Title 1">
            <a:extLst>
              <a:ext uri="{FF2B5EF4-FFF2-40B4-BE49-F238E27FC236}">
                <a16:creationId xmlns:a16="http://schemas.microsoft.com/office/drawing/2014/main" id="{FB57420A-3EB5-4D06-B5F1-89C016E6B7DC}"/>
              </a:ext>
            </a:extLst>
          </p:cNvPr>
          <p:cNvSpPr>
            <a:spLocks noGrp="1"/>
          </p:cNvSpPr>
          <p:nvPr>
            <p:ph type="title"/>
          </p:nvPr>
        </p:nvSpPr>
        <p:spPr>
          <a:xfrm>
            <a:off x="395244" y="709542"/>
            <a:ext cx="10972800" cy="899339"/>
          </a:xfrm>
        </p:spPr>
        <p:txBody>
          <a:bodyPr>
            <a:normAutofit/>
          </a:bodyPr>
          <a:lstStyle/>
          <a:p>
            <a:r>
              <a:rPr lang="en-US" sz="3600" b="1" dirty="0">
                <a:solidFill>
                  <a:schemeClr val="accent4"/>
                </a:solidFill>
              </a:rPr>
              <a:t>Kudzu distribution map for the Southeast</a:t>
            </a:r>
          </a:p>
        </p:txBody>
      </p:sp>
      <p:sp>
        <p:nvSpPr>
          <p:cNvPr id="7" name="TextBox 6">
            <a:extLst>
              <a:ext uri="{FF2B5EF4-FFF2-40B4-BE49-F238E27FC236}">
                <a16:creationId xmlns:a16="http://schemas.microsoft.com/office/drawing/2014/main" id="{0B213A61-E728-F1CF-E0F9-4246DB122D30}"/>
              </a:ext>
            </a:extLst>
          </p:cNvPr>
          <p:cNvSpPr txBox="1"/>
          <p:nvPr/>
        </p:nvSpPr>
        <p:spPr>
          <a:xfrm>
            <a:off x="2861841" y="5948403"/>
            <a:ext cx="7746104" cy="400110"/>
          </a:xfrm>
          <a:prstGeom prst="rect">
            <a:avLst/>
          </a:prstGeom>
          <a:noFill/>
        </p:spPr>
        <p:txBody>
          <a:bodyPr wrap="square">
            <a:spAutoFit/>
          </a:bodyPr>
          <a:lstStyle/>
          <a:p>
            <a:r>
              <a:rPr lang="en-US" sz="2000" i="1" dirty="0"/>
              <a:t>USDA/USFS, Southern Forest Futures Project, 2012</a:t>
            </a:r>
          </a:p>
        </p:txBody>
      </p:sp>
    </p:spTree>
    <p:extLst>
      <p:ext uri="{BB962C8B-B14F-4D97-AF65-F5344CB8AC3E}">
        <p14:creationId xmlns:p14="http://schemas.microsoft.com/office/powerpoint/2010/main" val="3203024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A2352-C543-49D6-B63B-37A4F00E0DFF}"/>
              </a:ext>
            </a:extLst>
          </p:cNvPr>
          <p:cNvSpPr>
            <a:spLocks noGrp="1"/>
          </p:cNvSpPr>
          <p:nvPr>
            <p:ph type="title"/>
          </p:nvPr>
        </p:nvSpPr>
        <p:spPr>
          <a:xfrm>
            <a:off x="242242" y="731837"/>
            <a:ext cx="10972800" cy="806938"/>
          </a:xfrm>
        </p:spPr>
        <p:txBody>
          <a:bodyPr/>
          <a:lstStyle/>
          <a:p>
            <a:r>
              <a:rPr lang="en-US" sz="3600" b="1" dirty="0">
                <a:solidFill>
                  <a:schemeClr val="accent4"/>
                </a:solidFill>
              </a:rPr>
              <a:t>Spread of Kudzu: 2008-2018</a:t>
            </a:r>
          </a:p>
        </p:txBody>
      </p:sp>
      <p:pic>
        <p:nvPicPr>
          <p:cNvPr id="5" name="Content Placeholder 4" descr="A graphic showing the 10 year spread of Kudzu across the United States.">
            <a:extLst>
              <a:ext uri="{FF2B5EF4-FFF2-40B4-BE49-F238E27FC236}">
                <a16:creationId xmlns:a16="http://schemas.microsoft.com/office/drawing/2014/main" id="{8B634F31-05B3-43DF-B099-2A7E737112BC}"/>
              </a:ext>
            </a:extLst>
          </p:cNvPr>
          <p:cNvPicPr>
            <a:picLocks noGrp="1" noChangeAspect="1"/>
          </p:cNvPicPr>
          <p:nvPr>
            <p:ph idx="1"/>
          </p:nvPr>
        </p:nvPicPr>
        <p:blipFill>
          <a:blip r:embed="rId3"/>
          <a:stretch>
            <a:fillRect/>
          </a:stretch>
        </p:blipFill>
        <p:spPr>
          <a:xfrm>
            <a:off x="580752" y="1226917"/>
            <a:ext cx="10647573" cy="5107592"/>
          </a:xfrm>
          <a:prstGeom prst="rect">
            <a:avLst/>
          </a:prstGeom>
        </p:spPr>
      </p:pic>
    </p:spTree>
    <p:extLst>
      <p:ext uri="{BB962C8B-B14F-4D97-AF65-F5344CB8AC3E}">
        <p14:creationId xmlns:p14="http://schemas.microsoft.com/office/powerpoint/2010/main" val="284763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ic showing that kudzu is seen across the US and into Canada.">
            <a:extLst>
              <a:ext uri="{FF2B5EF4-FFF2-40B4-BE49-F238E27FC236}">
                <a16:creationId xmlns:a16="http://schemas.microsoft.com/office/drawing/2014/main" id="{BC765F62-2AB5-A754-D58C-AA60AF48B9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5281" y="1358166"/>
            <a:ext cx="8906719" cy="5010029"/>
          </a:xfrm>
          <a:prstGeom prst="rect">
            <a:avLst/>
          </a:prstGeom>
        </p:spPr>
      </p:pic>
      <p:sp>
        <p:nvSpPr>
          <p:cNvPr id="2" name="Title 1">
            <a:extLst>
              <a:ext uri="{FF2B5EF4-FFF2-40B4-BE49-F238E27FC236}">
                <a16:creationId xmlns:a16="http://schemas.microsoft.com/office/drawing/2014/main" id="{829AB430-6EBC-BB68-C030-109594AAFA74}"/>
              </a:ext>
            </a:extLst>
          </p:cNvPr>
          <p:cNvSpPr>
            <a:spLocks noGrp="1"/>
          </p:cNvSpPr>
          <p:nvPr>
            <p:ph type="title"/>
          </p:nvPr>
        </p:nvSpPr>
        <p:spPr>
          <a:xfrm>
            <a:off x="242241" y="681299"/>
            <a:ext cx="10972800" cy="806938"/>
          </a:xfrm>
        </p:spPr>
        <p:txBody>
          <a:bodyPr/>
          <a:lstStyle/>
          <a:p>
            <a:r>
              <a:rPr lang="en-US" sz="3600" b="1" dirty="0">
                <a:solidFill>
                  <a:schemeClr val="accent4"/>
                </a:solidFill>
              </a:rPr>
              <a:t>Current Kudzu Distribution</a:t>
            </a:r>
          </a:p>
        </p:txBody>
      </p:sp>
      <p:pic>
        <p:nvPicPr>
          <p:cNvPr id="6" name="Content Placeholder 5" descr="A map of the united states">
            <a:extLst>
              <a:ext uri="{FF2B5EF4-FFF2-40B4-BE49-F238E27FC236}">
                <a16:creationId xmlns:a16="http://schemas.microsoft.com/office/drawing/2014/main" id="{4F651EED-AE11-00ED-018E-E404D9AAB3F0}"/>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tretch/>
        </p:blipFill>
        <p:spPr>
          <a:xfrm>
            <a:off x="349250" y="1760728"/>
            <a:ext cx="10175875" cy="4204907"/>
          </a:xfrm>
        </p:spPr>
      </p:pic>
    </p:spTree>
    <p:extLst>
      <p:ext uri="{BB962C8B-B14F-4D97-AF65-F5344CB8AC3E}">
        <p14:creationId xmlns:p14="http://schemas.microsoft.com/office/powerpoint/2010/main" val="3386407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67005-DC5C-4AD4-AE0F-F9C5C8F8A38E}"/>
              </a:ext>
            </a:extLst>
          </p:cNvPr>
          <p:cNvSpPr>
            <a:spLocks noGrp="1"/>
          </p:cNvSpPr>
          <p:nvPr>
            <p:ph type="title"/>
          </p:nvPr>
        </p:nvSpPr>
        <p:spPr>
          <a:xfrm>
            <a:off x="265390" y="635000"/>
            <a:ext cx="10972800" cy="806938"/>
          </a:xfrm>
        </p:spPr>
        <p:txBody>
          <a:bodyPr/>
          <a:lstStyle/>
          <a:p>
            <a:r>
              <a:rPr lang="en-US" sz="3600" b="1" dirty="0">
                <a:solidFill>
                  <a:schemeClr val="accent4"/>
                </a:solidFill>
              </a:rPr>
              <a:t>Species-based mechanisms</a:t>
            </a:r>
          </a:p>
        </p:txBody>
      </p:sp>
      <p:sp>
        <p:nvSpPr>
          <p:cNvPr id="3" name="Content Placeholder 2">
            <a:extLst>
              <a:ext uri="{FF2B5EF4-FFF2-40B4-BE49-F238E27FC236}">
                <a16:creationId xmlns:a16="http://schemas.microsoft.com/office/drawing/2014/main" id="{869A8691-646B-4F53-97AF-37D35F75A003}"/>
              </a:ext>
            </a:extLst>
          </p:cNvPr>
          <p:cNvSpPr>
            <a:spLocks noGrp="1"/>
          </p:cNvSpPr>
          <p:nvPr>
            <p:ph idx="1"/>
          </p:nvPr>
        </p:nvSpPr>
        <p:spPr>
          <a:xfrm>
            <a:off x="545856" y="1441938"/>
            <a:ext cx="9026407" cy="3562108"/>
          </a:xfrm>
        </p:spPr>
        <p:txBody>
          <a:bodyPr/>
          <a:lstStyle/>
          <a:p>
            <a:pPr>
              <a:lnSpc>
                <a:spcPct val="100000"/>
              </a:lnSpc>
              <a:spcBef>
                <a:spcPts val="0"/>
              </a:spcBef>
              <a:buClr>
                <a:schemeClr val="accent1"/>
              </a:buClr>
              <a:buFont typeface="Wingdings" panose="05000000000000000000" pitchFamily="2" charset="2"/>
              <a:buChar char="§"/>
            </a:pPr>
            <a:r>
              <a:rPr lang="en-US" sz="2200" dirty="0"/>
              <a:t>Fast growth rate </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Rapid reproduction rate</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Highly efficient dispersal ability</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Tolerance for a wide range of environmental conditions</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Allelopathy </a:t>
            </a:r>
          </a:p>
        </p:txBody>
      </p:sp>
    </p:spTree>
    <p:extLst>
      <p:ext uri="{BB962C8B-B14F-4D97-AF65-F5344CB8AC3E}">
        <p14:creationId xmlns:p14="http://schemas.microsoft.com/office/powerpoint/2010/main" val="2736148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aphic showing allelochemical pathways from plants to the ecosystem.">
            <a:extLst>
              <a:ext uri="{FF2B5EF4-FFF2-40B4-BE49-F238E27FC236}">
                <a16:creationId xmlns:a16="http://schemas.microsoft.com/office/drawing/2014/main" id="{CE50FC41-8F78-ED3D-E74D-AFFC481F6AE5}"/>
              </a:ext>
            </a:extLst>
          </p:cNvPr>
          <p:cNvPicPr>
            <a:picLocks noChangeAspect="1"/>
          </p:cNvPicPr>
          <p:nvPr/>
        </p:nvPicPr>
        <p:blipFill>
          <a:blip r:embed="rId3"/>
          <a:stretch>
            <a:fillRect/>
          </a:stretch>
        </p:blipFill>
        <p:spPr>
          <a:xfrm>
            <a:off x="2331720" y="1269962"/>
            <a:ext cx="7528560" cy="5085273"/>
          </a:xfrm>
          <a:prstGeom prst="rect">
            <a:avLst/>
          </a:prstGeom>
        </p:spPr>
      </p:pic>
      <p:sp>
        <p:nvSpPr>
          <p:cNvPr id="2" name="Title 1">
            <a:extLst>
              <a:ext uri="{FF2B5EF4-FFF2-40B4-BE49-F238E27FC236}">
                <a16:creationId xmlns:a16="http://schemas.microsoft.com/office/drawing/2014/main" id="{7C327CDB-6004-CFA7-61E0-4E28ED1A5AD3}"/>
              </a:ext>
            </a:extLst>
          </p:cNvPr>
          <p:cNvSpPr>
            <a:spLocks noGrp="1"/>
          </p:cNvSpPr>
          <p:nvPr>
            <p:ph type="title"/>
          </p:nvPr>
        </p:nvSpPr>
        <p:spPr>
          <a:xfrm>
            <a:off x="253816" y="564189"/>
            <a:ext cx="10972800" cy="806938"/>
          </a:xfrm>
        </p:spPr>
        <p:txBody>
          <a:bodyPr/>
          <a:lstStyle/>
          <a:p>
            <a:r>
              <a:rPr lang="en-US" sz="3600" b="1" dirty="0">
                <a:solidFill>
                  <a:schemeClr val="accent4"/>
                </a:solidFill>
              </a:rPr>
              <a:t>Allelopathy – pathways into the soil</a:t>
            </a:r>
          </a:p>
        </p:txBody>
      </p:sp>
      <p:sp>
        <p:nvSpPr>
          <p:cNvPr id="7" name="TextBox 6">
            <a:extLst>
              <a:ext uri="{FF2B5EF4-FFF2-40B4-BE49-F238E27FC236}">
                <a16:creationId xmlns:a16="http://schemas.microsoft.com/office/drawing/2014/main" id="{AEB87437-3610-F259-22C0-8F3D97E7EB8C}"/>
              </a:ext>
            </a:extLst>
          </p:cNvPr>
          <p:cNvSpPr txBox="1"/>
          <p:nvPr/>
        </p:nvSpPr>
        <p:spPr>
          <a:xfrm>
            <a:off x="2311830" y="5924479"/>
            <a:ext cx="6186668" cy="338554"/>
          </a:xfrm>
          <a:prstGeom prst="rect">
            <a:avLst/>
          </a:prstGeom>
          <a:noFill/>
        </p:spPr>
        <p:txBody>
          <a:bodyPr wrap="square">
            <a:spAutoFit/>
          </a:bodyPr>
          <a:lstStyle/>
          <a:p>
            <a:r>
              <a:rPr lang="en-US" sz="1600" i="1" dirty="0"/>
              <a:t>(Wardle and </a:t>
            </a:r>
            <a:r>
              <a:rPr lang="en-US" sz="1600" i="1" dirty="0" err="1"/>
              <a:t>Peltzer</a:t>
            </a:r>
            <a:r>
              <a:rPr lang="en-US" sz="1600" i="1" dirty="0"/>
              <a:t> 2017)</a:t>
            </a:r>
            <a:endParaRPr lang="en-US" sz="1600" dirty="0"/>
          </a:p>
        </p:txBody>
      </p:sp>
    </p:spTree>
    <p:extLst>
      <p:ext uri="{BB962C8B-B14F-4D97-AF65-F5344CB8AC3E}">
        <p14:creationId xmlns:p14="http://schemas.microsoft.com/office/powerpoint/2010/main" val="2166036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06B59-C77D-E753-F494-5ED47E55A07F}"/>
              </a:ext>
            </a:extLst>
          </p:cNvPr>
          <p:cNvSpPr>
            <a:spLocks noGrp="1"/>
          </p:cNvSpPr>
          <p:nvPr>
            <p:ph type="title"/>
          </p:nvPr>
        </p:nvSpPr>
        <p:spPr>
          <a:xfrm>
            <a:off x="195942" y="731836"/>
            <a:ext cx="10972800" cy="806938"/>
          </a:xfrm>
        </p:spPr>
        <p:txBody>
          <a:bodyPr/>
          <a:lstStyle/>
          <a:p>
            <a:r>
              <a:rPr lang="en-US" sz="3600" b="1" dirty="0">
                <a:solidFill>
                  <a:schemeClr val="accent4"/>
                </a:solidFill>
              </a:rPr>
              <a:t>Allelochemicals</a:t>
            </a:r>
          </a:p>
        </p:txBody>
      </p:sp>
      <p:sp>
        <p:nvSpPr>
          <p:cNvPr id="3" name="Content Placeholder 2">
            <a:extLst>
              <a:ext uri="{FF2B5EF4-FFF2-40B4-BE49-F238E27FC236}">
                <a16:creationId xmlns:a16="http://schemas.microsoft.com/office/drawing/2014/main" id="{0B8E0ADE-4550-45CF-8CDC-91DEC638C9C1}"/>
              </a:ext>
            </a:extLst>
          </p:cNvPr>
          <p:cNvSpPr>
            <a:spLocks noGrp="1"/>
          </p:cNvSpPr>
          <p:nvPr>
            <p:ph idx="1"/>
          </p:nvPr>
        </p:nvSpPr>
        <p:spPr>
          <a:xfrm>
            <a:off x="594526" y="1380282"/>
            <a:ext cx="10175632" cy="4525963"/>
          </a:xfrm>
        </p:spPr>
        <p:txBody>
          <a:bodyPr/>
          <a:lstStyle/>
          <a:p>
            <a:pPr>
              <a:lnSpc>
                <a:spcPct val="100000"/>
              </a:lnSpc>
              <a:spcBef>
                <a:spcPts val="0"/>
              </a:spcBef>
              <a:buClr>
                <a:schemeClr val="accent1"/>
              </a:buClr>
              <a:buFont typeface="Wingdings" panose="05000000000000000000" pitchFamily="2" charset="2"/>
              <a:buChar char="§"/>
            </a:pPr>
            <a:r>
              <a:rPr lang="en-US" sz="2200" dirty="0"/>
              <a:t>Secondary products or metabolites which are low molecular weight compounds.</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Can be degraded or activated by microbial action.</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Phenolics, terpenoids, </a:t>
            </a:r>
            <a:r>
              <a:rPr lang="en-US" sz="2200" dirty="0" err="1"/>
              <a:t>glycosteroids</a:t>
            </a:r>
            <a:r>
              <a:rPr lang="en-US" sz="2200" dirty="0"/>
              <a:t> and alkaloids are the main groups that are bioactive.</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They interact with the surrounding environment to prevent or inhibit germination of native species.</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Released by volatilization, leaching, root exudation, and decomposition.</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endParaRPr lang="en-US" sz="2200" dirty="0"/>
          </a:p>
        </p:txBody>
      </p:sp>
    </p:spTree>
    <p:extLst>
      <p:ext uri="{BB962C8B-B14F-4D97-AF65-F5344CB8AC3E}">
        <p14:creationId xmlns:p14="http://schemas.microsoft.com/office/powerpoint/2010/main" val="3114613256"/>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9D683-31CC-8B70-9C89-DE3316CD9BBA}"/>
              </a:ext>
            </a:extLst>
          </p:cNvPr>
          <p:cNvSpPr>
            <a:spLocks noGrp="1"/>
          </p:cNvSpPr>
          <p:nvPr>
            <p:ph type="title"/>
          </p:nvPr>
        </p:nvSpPr>
        <p:spPr>
          <a:xfrm>
            <a:off x="255301" y="634999"/>
            <a:ext cx="11539302" cy="788687"/>
          </a:xfrm>
        </p:spPr>
        <p:txBody>
          <a:bodyPr/>
          <a:lstStyle/>
          <a:p>
            <a:r>
              <a:rPr lang="en-US" sz="3600" b="1" dirty="0">
                <a:solidFill>
                  <a:schemeClr val="accent4"/>
                </a:solidFill>
              </a:rPr>
              <a:t>The Rhizosphere – importance and soil health</a:t>
            </a:r>
          </a:p>
        </p:txBody>
      </p:sp>
      <p:sp>
        <p:nvSpPr>
          <p:cNvPr id="3" name="Content Placeholder 2">
            <a:extLst>
              <a:ext uri="{FF2B5EF4-FFF2-40B4-BE49-F238E27FC236}">
                <a16:creationId xmlns:a16="http://schemas.microsoft.com/office/drawing/2014/main" id="{A73ADE4D-9270-9A1B-5231-51C17653D3DB}"/>
              </a:ext>
            </a:extLst>
          </p:cNvPr>
          <p:cNvSpPr>
            <a:spLocks noGrp="1"/>
          </p:cNvSpPr>
          <p:nvPr>
            <p:ph idx="1"/>
          </p:nvPr>
        </p:nvSpPr>
        <p:spPr>
          <a:xfrm>
            <a:off x="603730" y="1399090"/>
            <a:ext cx="10175632" cy="4059819"/>
          </a:xfrm>
        </p:spPr>
        <p:txBody>
          <a:bodyPr/>
          <a:lstStyle/>
          <a:p>
            <a:pPr marL="320040" indent="-320040">
              <a:lnSpc>
                <a:spcPct val="100000"/>
              </a:lnSpc>
              <a:spcBef>
                <a:spcPts val="0"/>
              </a:spcBef>
              <a:buClr>
                <a:schemeClr val="accent1"/>
              </a:buClr>
              <a:buFont typeface="Wingdings" panose="05000000000000000000" pitchFamily="2" charset="2"/>
              <a:buChar char="§"/>
            </a:pPr>
            <a:r>
              <a:rPr lang="en-US" sz="2200" i="0" dirty="0">
                <a:effectLst/>
                <a:latin typeface="+mj-lt"/>
              </a:rPr>
              <a:t>Soil is the greatest reservoir of microbes that affect plant growth, fitness, fecundity, and stress tolerance.</a:t>
            </a:r>
          </a:p>
          <a:p>
            <a:pPr marL="320040" indent="-320040">
              <a:lnSpc>
                <a:spcPct val="100000"/>
              </a:lnSpc>
              <a:spcBef>
                <a:spcPts val="0"/>
              </a:spcBef>
              <a:buClr>
                <a:schemeClr val="accent1"/>
              </a:buClr>
              <a:buFont typeface="Wingdings" panose="05000000000000000000" pitchFamily="2" charset="2"/>
              <a:buChar char="§"/>
            </a:pPr>
            <a:endParaRPr lang="en-US" sz="2200" b="0" dirty="0">
              <a:latin typeface="+mj-lt"/>
            </a:endParaRPr>
          </a:p>
          <a:p>
            <a:pPr marL="320040" indent="-320040">
              <a:lnSpc>
                <a:spcPct val="100000"/>
              </a:lnSpc>
              <a:spcBef>
                <a:spcPts val="0"/>
              </a:spcBef>
              <a:buClr>
                <a:schemeClr val="accent1"/>
              </a:buClr>
              <a:buFont typeface="Wingdings" panose="05000000000000000000" pitchFamily="2" charset="2"/>
              <a:buChar char="§"/>
            </a:pPr>
            <a:r>
              <a:rPr lang="en-US" sz="2200" i="0" dirty="0">
                <a:effectLst/>
                <a:latin typeface="+mj-lt"/>
              </a:rPr>
              <a:t>All plant-soil feedbacks point directly to the rhizosphere microbiome, in its entirety, as the primary mediator of plant establishment and success (</a:t>
            </a:r>
            <a:r>
              <a:rPr lang="en-US" sz="2200" b="0" i="0" u="none" strike="noStrike" dirty="0">
                <a:effectLst/>
                <a:latin typeface="+mj-lt"/>
                <a:hlinkClick r:id="rId4">
                  <a:extLst>
                    <a:ext uri="{A12FA001-AC4F-418D-AE19-62706E023703}">
                      <ahyp:hlinkClr xmlns:ahyp="http://schemas.microsoft.com/office/drawing/2018/hyperlinkcolor" val="tx"/>
                    </a:ext>
                  </a:extLst>
                </a:hlinkClick>
              </a:rPr>
              <a:t>Ehrenfeld, 2003</a:t>
            </a:r>
            <a:r>
              <a:rPr lang="en-US" sz="2200" b="0" i="0" dirty="0">
                <a:effectLst/>
                <a:latin typeface="+mj-lt"/>
              </a:rPr>
              <a:t>; </a:t>
            </a:r>
            <a:r>
              <a:rPr lang="en-US" sz="2200" b="0" i="0" u="none" strike="noStrike" dirty="0">
                <a:effectLst/>
                <a:latin typeface="+mj-lt"/>
                <a:hlinkClick r:id="rId5">
                  <a:extLst>
                    <a:ext uri="{A12FA001-AC4F-418D-AE19-62706E023703}">
                      <ahyp:hlinkClr xmlns:ahyp="http://schemas.microsoft.com/office/drawing/2018/hyperlinkcolor" val="tx"/>
                    </a:ext>
                  </a:extLst>
                </a:hlinkClick>
              </a:rPr>
              <a:t>Ehrenfeld et al., 2005</a:t>
            </a:r>
            <a:r>
              <a:rPr lang="en-US" sz="2200" b="0" i="0" dirty="0">
                <a:effectLst/>
                <a:latin typeface="+mj-lt"/>
              </a:rPr>
              <a:t>; </a:t>
            </a:r>
            <a:r>
              <a:rPr lang="en-US" sz="2200" b="0" i="0" u="none" strike="noStrike" dirty="0">
                <a:effectLst/>
                <a:latin typeface="+mj-lt"/>
                <a:hlinkClick r:id="rId6">
                  <a:extLst>
                    <a:ext uri="{A12FA001-AC4F-418D-AE19-62706E023703}">
                      <ahyp:hlinkClr xmlns:ahyp="http://schemas.microsoft.com/office/drawing/2018/hyperlinkcolor" val="tx"/>
                    </a:ext>
                  </a:extLst>
                </a:hlinkClick>
              </a:rPr>
              <a:t>Bever et al., 2012</a:t>
            </a:r>
            <a:r>
              <a:rPr lang="en-US" sz="2200" b="0" i="0" u="none" strike="noStrike" dirty="0">
                <a:effectLst/>
                <a:latin typeface="+mj-lt"/>
              </a:rPr>
              <a:t>).</a:t>
            </a:r>
            <a:endParaRPr lang="en-US" sz="2200" i="0" dirty="0">
              <a:effectLst/>
              <a:latin typeface="+mj-lt"/>
            </a:endParaRPr>
          </a:p>
          <a:p>
            <a:pPr marL="320040" indent="-320040">
              <a:lnSpc>
                <a:spcPct val="100000"/>
              </a:lnSpc>
              <a:spcBef>
                <a:spcPts val="0"/>
              </a:spcBef>
              <a:buClr>
                <a:schemeClr val="accent1"/>
              </a:buClr>
              <a:buFont typeface="Wingdings" panose="05000000000000000000" pitchFamily="2" charset="2"/>
              <a:buChar char="§"/>
            </a:pPr>
            <a:endParaRPr lang="en-US" sz="2200" dirty="0">
              <a:latin typeface="+mj-lt"/>
            </a:endParaRPr>
          </a:p>
          <a:p>
            <a:pPr marL="320040" indent="-320040">
              <a:lnSpc>
                <a:spcPct val="100000"/>
              </a:lnSpc>
              <a:spcBef>
                <a:spcPts val="0"/>
              </a:spcBef>
              <a:buClr>
                <a:schemeClr val="accent1"/>
              </a:buClr>
              <a:buFont typeface="Wingdings" panose="05000000000000000000" pitchFamily="2" charset="2"/>
              <a:buChar char="§"/>
            </a:pPr>
            <a:r>
              <a:rPr lang="en-US" sz="2200" i="0" dirty="0">
                <a:effectLst/>
                <a:latin typeface="+mj-lt"/>
              </a:rPr>
              <a:t>Invasive plants provide a unique perspective to study the effects of the rhizosphere microbiome on plant fitness, the role evolutionary interactions play in structuring the plant ecology observed at present, and the potential for directed control and management of invasive plants.</a:t>
            </a:r>
          </a:p>
          <a:p>
            <a:pPr marL="320040" indent="-320040">
              <a:lnSpc>
                <a:spcPct val="100000"/>
              </a:lnSpc>
              <a:spcBef>
                <a:spcPts val="0"/>
              </a:spcBef>
              <a:buClr>
                <a:schemeClr val="accent1"/>
              </a:buClr>
              <a:buFont typeface="Wingdings" panose="05000000000000000000" pitchFamily="2" charset="2"/>
              <a:buChar char="§"/>
            </a:pPr>
            <a:endParaRPr lang="en-US" sz="2200" b="0" i="0" dirty="0">
              <a:effectLst/>
              <a:latin typeface="+mj-lt"/>
            </a:endParaRPr>
          </a:p>
          <a:p>
            <a:pPr marL="320040" indent="-320040">
              <a:lnSpc>
                <a:spcPct val="100000"/>
              </a:lnSpc>
              <a:spcBef>
                <a:spcPts val="0"/>
              </a:spcBef>
              <a:buClr>
                <a:schemeClr val="accent1"/>
              </a:buClr>
              <a:buFont typeface="Wingdings" panose="05000000000000000000" pitchFamily="2" charset="2"/>
              <a:buChar char="§"/>
            </a:pPr>
            <a:endParaRPr lang="en-US" sz="2200" dirty="0">
              <a:latin typeface="+mj-lt"/>
            </a:endParaRPr>
          </a:p>
        </p:txBody>
      </p:sp>
    </p:spTree>
    <p:extLst>
      <p:ext uri="{BB962C8B-B14F-4D97-AF65-F5344CB8AC3E}">
        <p14:creationId xmlns:p14="http://schemas.microsoft.com/office/powerpoint/2010/main" val="1816529900"/>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D1DE0-1682-4033-A23F-E4DABE5F6188}"/>
              </a:ext>
            </a:extLst>
          </p:cNvPr>
          <p:cNvSpPr>
            <a:spLocks noGrp="1"/>
          </p:cNvSpPr>
          <p:nvPr>
            <p:ph type="title"/>
          </p:nvPr>
        </p:nvSpPr>
        <p:spPr>
          <a:xfrm>
            <a:off x="349087" y="731836"/>
            <a:ext cx="10972800" cy="806938"/>
          </a:xfrm>
        </p:spPr>
        <p:txBody>
          <a:bodyPr/>
          <a:lstStyle/>
          <a:p>
            <a:r>
              <a:rPr lang="en-US" sz="4000" b="1" dirty="0">
                <a:solidFill>
                  <a:schemeClr val="accent4"/>
                </a:solidFill>
              </a:rPr>
              <a:t>Topics We’ll Cover…</a:t>
            </a:r>
          </a:p>
        </p:txBody>
      </p:sp>
      <p:sp>
        <p:nvSpPr>
          <p:cNvPr id="3" name="Content Placeholder 2">
            <a:extLst>
              <a:ext uri="{FF2B5EF4-FFF2-40B4-BE49-F238E27FC236}">
                <a16:creationId xmlns:a16="http://schemas.microsoft.com/office/drawing/2014/main" id="{332C8692-E2BF-4846-B018-652D505A8AC4}"/>
              </a:ext>
            </a:extLst>
          </p:cNvPr>
          <p:cNvSpPr>
            <a:spLocks noGrp="1"/>
          </p:cNvSpPr>
          <p:nvPr>
            <p:ph idx="1"/>
          </p:nvPr>
        </p:nvSpPr>
        <p:spPr>
          <a:xfrm>
            <a:off x="747671" y="1634926"/>
            <a:ext cx="10175632" cy="4268164"/>
          </a:xfrm>
        </p:spPr>
        <p:txBody>
          <a:bodyPr/>
          <a:lstStyle/>
          <a:p>
            <a:pPr indent="-320040">
              <a:lnSpc>
                <a:spcPct val="100000"/>
              </a:lnSpc>
              <a:spcBef>
                <a:spcPts val="0"/>
              </a:spcBef>
              <a:buClr>
                <a:schemeClr val="accent1"/>
              </a:buClr>
              <a:buFont typeface="Wingdings" panose="05000000000000000000" pitchFamily="2" charset="2"/>
              <a:buChar char="§"/>
            </a:pPr>
            <a:r>
              <a:rPr lang="en-US" sz="2600" dirty="0"/>
              <a:t>Terminology and basics of invasive species ecology</a:t>
            </a:r>
          </a:p>
          <a:p>
            <a:pPr indent="-320040">
              <a:lnSpc>
                <a:spcPct val="100000"/>
              </a:lnSpc>
              <a:spcBef>
                <a:spcPts val="0"/>
              </a:spcBef>
              <a:buClr>
                <a:schemeClr val="accent1"/>
              </a:buClr>
              <a:buFont typeface="Wingdings" panose="05000000000000000000" pitchFamily="2" charset="2"/>
              <a:buChar char="§"/>
            </a:pPr>
            <a:endParaRPr lang="en-US" sz="2600" dirty="0"/>
          </a:p>
          <a:p>
            <a:pPr indent="-320040">
              <a:lnSpc>
                <a:spcPct val="100000"/>
              </a:lnSpc>
              <a:spcBef>
                <a:spcPts val="0"/>
              </a:spcBef>
              <a:buClr>
                <a:schemeClr val="accent1"/>
              </a:buClr>
              <a:buFont typeface="Wingdings" panose="05000000000000000000" pitchFamily="2" charset="2"/>
              <a:buChar char="§"/>
            </a:pPr>
            <a:r>
              <a:rPr lang="en-US" sz="2600" dirty="0"/>
              <a:t>Ecology and history of selected invasive woody species</a:t>
            </a:r>
          </a:p>
          <a:p>
            <a:pPr indent="-320040">
              <a:lnSpc>
                <a:spcPct val="100000"/>
              </a:lnSpc>
              <a:spcBef>
                <a:spcPts val="0"/>
              </a:spcBef>
              <a:buClr>
                <a:schemeClr val="accent1"/>
              </a:buClr>
              <a:buFont typeface="Wingdings" panose="05000000000000000000" pitchFamily="2" charset="2"/>
              <a:buChar char="§"/>
            </a:pPr>
            <a:endParaRPr lang="en-US" sz="2600" dirty="0"/>
          </a:p>
          <a:p>
            <a:pPr marL="320040" indent="-320040">
              <a:lnSpc>
                <a:spcPct val="100000"/>
              </a:lnSpc>
              <a:spcBef>
                <a:spcPts val="0"/>
              </a:spcBef>
              <a:buClr>
                <a:schemeClr val="accent1"/>
              </a:buClr>
              <a:buFont typeface="Wingdings" panose="05000000000000000000" pitchFamily="2" charset="2"/>
              <a:buChar char="§"/>
            </a:pPr>
            <a:r>
              <a:rPr lang="en-US" sz="2600" dirty="0"/>
              <a:t>Impacts of invasive species on native forest ecosystems with emphasis on soil health</a:t>
            </a:r>
          </a:p>
          <a:p>
            <a:pPr indent="-320040">
              <a:lnSpc>
                <a:spcPct val="100000"/>
              </a:lnSpc>
              <a:spcBef>
                <a:spcPts val="0"/>
              </a:spcBef>
              <a:buClr>
                <a:schemeClr val="accent1"/>
              </a:buClr>
              <a:buFont typeface="Wingdings" panose="05000000000000000000" pitchFamily="2" charset="2"/>
              <a:buChar char="§"/>
            </a:pPr>
            <a:endParaRPr lang="en-US" sz="2600" dirty="0"/>
          </a:p>
          <a:p>
            <a:pPr indent="-320040">
              <a:lnSpc>
                <a:spcPct val="100000"/>
              </a:lnSpc>
              <a:spcBef>
                <a:spcPts val="0"/>
              </a:spcBef>
              <a:buClr>
                <a:schemeClr val="accent1"/>
              </a:buClr>
              <a:buFont typeface="Wingdings" panose="05000000000000000000" pitchFamily="2" charset="2"/>
              <a:buChar char="§"/>
            </a:pPr>
            <a:r>
              <a:rPr lang="en-US" sz="2600" dirty="0"/>
              <a:t>Allelopathy and inhibition</a:t>
            </a:r>
          </a:p>
          <a:p>
            <a:pPr indent="-320040">
              <a:lnSpc>
                <a:spcPct val="100000"/>
              </a:lnSpc>
              <a:spcBef>
                <a:spcPts val="0"/>
              </a:spcBef>
              <a:buClr>
                <a:schemeClr val="accent1"/>
              </a:buClr>
              <a:buFont typeface="Wingdings" panose="05000000000000000000" pitchFamily="2" charset="2"/>
              <a:buChar char="§"/>
            </a:pPr>
            <a:endParaRPr lang="en-US" sz="2600" dirty="0"/>
          </a:p>
          <a:p>
            <a:pPr indent="-320040">
              <a:lnSpc>
                <a:spcPct val="100000"/>
              </a:lnSpc>
              <a:spcBef>
                <a:spcPts val="0"/>
              </a:spcBef>
              <a:buClr>
                <a:schemeClr val="accent1"/>
              </a:buClr>
              <a:buFont typeface="Wingdings" panose="05000000000000000000" pitchFamily="2" charset="2"/>
              <a:buChar char="§"/>
            </a:pPr>
            <a:r>
              <a:rPr lang="en-US" sz="2600" dirty="0"/>
              <a:t>Legacy effects</a:t>
            </a:r>
          </a:p>
        </p:txBody>
      </p:sp>
    </p:spTree>
    <p:extLst>
      <p:ext uri="{BB962C8B-B14F-4D97-AF65-F5344CB8AC3E}">
        <p14:creationId xmlns:p14="http://schemas.microsoft.com/office/powerpoint/2010/main" val="1624725051"/>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F7ED7-672D-17ED-EEA7-F590054F7DA7}"/>
              </a:ext>
            </a:extLst>
          </p:cNvPr>
          <p:cNvSpPr>
            <a:spLocks noGrp="1"/>
          </p:cNvSpPr>
          <p:nvPr>
            <p:ph type="title"/>
          </p:nvPr>
        </p:nvSpPr>
        <p:spPr>
          <a:xfrm>
            <a:off x="230667" y="646575"/>
            <a:ext cx="10972800" cy="806938"/>
          </a:xfrm>
        </p:spPr>
        <p:txBody>
          <a:bodyPr/>
          <a:lstStyle/>
          <a:p>
            <a:r>
              <a:rPr lang="en-US" sz="3600" b="1" dirty="0">
                <a:solidFill>
                  <a:schemeClr val="accent4"/>
                </a:solidFill>
              </a:rPr>
              <a:t>Effects on soil health - studies</a:t>
            </a:r>
          </a:p>
        </p:txBody>
      </p:sp>
      <p:sp>
        <p:nvSpPr>
          <p:cNvPr id="3" name="Content Placeholder 2">
            <a:extLst>
              <a:ext uri="{FF2B5EF4-FFF2-40B4-BE49-F238E27FC236}">
                <a16:creationId xmlns:a16="http://schemas.microsoft.com/office/drawing/2014/main" id="{3C6A993A-B253-8A1E-3D9C-12830AA7D849}"/>
              </a:ext>
            </a:extLst>
          </p:cNvPr>
          <p:cNvSpPr>
            <a:spLocks noGrp="1"/>
          </p:cNvSpPr>
          <p:nvPr>
            <p:ph idx="1"/>
          </p:nvPr>
        </p:nvSpPr>
        <p:spPr>
          <a:xfrm>
            <a:off x="731051" y="1453513"/>
            <a:ext cx="10175632" cy="4525963"/>
          </a:xfrm>
        </p:spPr>
        <p:txBody>
          <a:bodyPr>
            <a:normAutofit fontScale="70000" lnSpcReduction="20000"/>
          </a:bodyPr>
          <a:lstStyle/>
          <a:p>
            <a:pPr marL="320040" indent="-320040">
              <a:lnSpc>
                <a:spcPct val="120000"/>
              </a:lnSpc>
              <a:spcBef>
                <a:spcPts val="0"/>
              </a:spcBef>
              <a:buClr>
                <a:schemeClr val="accent1"/>
              </a:buClr>
              <a:buFont typeface="Wingdings" panose="05000000000000000000" pitchFamily="2" charset="2"/>
              <a:buChar char="§"/>
            </a:pPr>
            <a:r>
              <a:rPr lang="en-US" dirty="0"/>
              <a:t>The amount of an allelochemical or its concentration released to the soil is difficult to measure.</a:t>
            </a:r>
          </a:p>
          <a:p>
            <a:pPr marL="320040" indent="-320040">
              <a:lnSpc>
                <a:spcPct val="120000"/>
              </a:lnSpc>
              <a:spcBef>
                <a:spcPts val="0"/>
              </a:spcBef>
              <a:buClr>
                <a:schemeClr val="accent1"/>
              </a:buClr>
              <a:buFont typeface="Wingdings" panose="05000000000000000000" pitchFamily="2" charset="2"/>
              <a:buChar char="§"/>
            </a:pPr>
            <a:endParaRPr lang="en-US" dirty="0"/>
          </a:p>
          <a:p>
            <a:pPr marL="320040" indent="-320040">
              <a:lnSpc>
                <a:spcPct val="120000"/>
              </a:lnSpc>
              <a:spcBef>
                <a:spcPts val="0"/>
              </a:spcBef>
              <a:buClr>
                <a:schemeClr val="accent1"/>
              </a:buClr>
              <a:buFont typeface="Wingdings" panose="05000000000000000000" pitchFamily="2" charset="2"/>
              <a:buChar char="§"/>
            </a:pPr>
            <a:r>
              <a:rPr lang="en-US" dirty="0"/>
              <a:t>Appropriate assays must be used to measure inhibitory effects of allelochemical.</a:t>
            </a:r>
          </a:p>
          <a:p>
            <a:pPr marL="320040" indent="-320040">
              <a:lnSpc>
                <a:spcPct val="120000"/>
              </a:lnSpc>
              <a:spcBef>
                <a:spcPts val="0"/>
              </a:spcBef>
              <a:buClr>
                <a:schemeClr val="accent1"/>
              </a:buClr>
              <a:buFont typeface="Wingdings" panose="05000000000000000000" pitchFamily="2" charset="2"/>
              <a:buChar char="§"/>
            </a:pPr>
            <a:endParaRPr lang="en-US" dirty="0"/>
          </a:p>
          <a:p>
            <a:pPr marL="320040" indent="-320040">
              <a:lnSpc>
                <a:spcPct val="120000"/>
              </a:lnSpc>
              <a:spcBef>
                <a:spcPts val="0"/>
              </a:spcBef>
              <a:buClr>
                <a:schemeClr val="accent1"/>
              </a:buClr>
              <a:buFont typeface="Wingdings" panose="05000000000000000000" pitchFamily="2" charset="2"/>
              <a:buChar char="§"/>
            </a:pPr>
            <a:r>
              <a:rPr lang="en-US" dirty="0"/>
              <a:t>The soil-root interface is considered the site of greatest activity of these compounds.</a:t>
            </a:r>
          </a:p>
          <a:p>
            <a:pPr marL="320040" indent="-320040">
              <a:lnSpc>
                <a:spcPct val="120000"/>
              </a:lnSpc>
              <a:spcBef>
                <a:spcPts val="0"/>
              </a:spcBef>
              <a:buClr>
                <a:schemeClr val="accent1"/>
              </a:buClr>
              <a:buFont typeface="Wingdings" panose="05000000000000000000" pitchFamily="2" charset="2"/>
              <a:buChar char="§"/>
            </a:pPr>
            <a:endParaRPr lang="en-US" dirty="0"/>
          </a:p>
          <a:p>
            <a:pPr marL="320040" indent="-320040">
              <a:lnSpc>
                <a:spcPct val="120000"/>
              </a:lnSpc>
              <a:spcBef>
                <a:spcPts val="0"/>
              </a:spcBef>
              <a:buClr>
                <a:schemeClr val="accent1"/>
              </a:buClr>
              <a:buFont typeface="Wingdings" panose="05000000000000000000" pitchFamily="2" charset="2"/>
              <a:buChar char="§"/>
            </a:pPr>
            <a:r>
              <a:rPr lang="en-US" dirty="0"/>
              <a:t>The biochemical interactions in the rhizosphere are among the least studied.</a:t>
            </a:r>
          </a:p>
          <a:p>
            <a:pPr marL="320040" indent="-320040">
              <a:lnSpc>
                <a:spcPct val="120000"/>
              </a:lnSpc>
              <a:spcBef>
                <a:spcPts val="0"/>
              </a:spcBef>
              <a:buClr>
                <a:schemeClr val="accent1"/>
              </a:buClr>
              <a:buFont typeface="Wingdings" panose="05000000000000000000" pitchFamily="2" charset="2"/>
              <a:buChar char="§"/>
            </a:pPr>
            <a:endParaRPr lang="en-US" dirty="0"/>
          </a:p>
          <a:p>
            <a:pPr marL="320040" indent="-320040">
              <a:lnSpc>
                <a:spcPct val="120000"/>
              </a:lnSpc>
              <a:spcBef>
                <a:spcPts val="0"/>
              </a:spcBef>
              <a:buClr>
                <a:schemeClr val="accent1"/>
              </a:buClr>
              <a:buFont typeface="Wingdings" panose="05000000000000000000" pitchFamily="2" charset="2"/>
              <a:buChar char="§"/>
            </a:pPr>
            <a:r>
              <a:rPr lang="en-US" dirty="0"/>
              <a:t>Allelopathic interference is well documented in lab studies, but it is harder to assess in field conditions.</a:t>
            </a:r>
          </a:p>
        </p:txBody>
      </p:sp>
    </p:spTree>
    <p:extLst>
      <p:ext uri="{BB962C8B-B14F-4D97-AF65-F5344CB8AC3E}">
        <p14:creationId xmlns:p14="http://schemas.microsoft.com/office/powerpoint/2010/main" val="3547462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67005-DC5C-4AD4-AE0F-F9C5C8F8A38E}"/>
              </a:ext>
            </a:extLst>
          </p:cNvPr>
          <p:cNvSpPr>
            <a:spLocks noGrp="1"/>
          </p:cNvSpPr>
          <p:nvPr>
            <p:ph type="title"/>
          </p:nvPr>
        </p:nvSpPr>
        <p:spPr>
          <a:xfrm>
            <a:off x="204899" y="727598"/>
            <a:ext cx="11782201" cy="800262"/>
          </a:xfrm>
        </p:spPr>
        <p:txBody>
          <a:bodyPr/>
          <a:lstStyle/>
          <a:p>
            <a:r>
              <a:rPr lang="en-US" sz="3600" b="1" dirty="0">
                <a:solidFill>
                  <a:schemeClr val="accent4"/>
                </a:solidFill>
              </a:rPr>
              <a:t>Examples of Species-based mechanisms</a:t>
            </a:r>
          </a:p>
        </p:txBody>
      </p:sp>
      <p:sp>
        <p:nvSpPr>
          <p:cNvPr id="3" name="Content Placeholder 2">
            <a:extLst>
              <a:ext uri="{FF2B5EF4-FFF2-40B4-BE49-F238E27FC236}">
                <a16:creationId xmlns:a16="http://schemas.microsoft.com/office/drawing/2014/main" id="{869A8691-646B-4F53-97AF-37D35F75A003}"/>
              </a:ext>
            </a:extLst>
          </p:cNvPr>
          <p:cNvSpPr>
            <a:spLocks noGrp="1"/>
          </p:cNvSpPr>
          <p:nvPr>
            <p:ph idx="1"/>
          </p:nvPr>
        </p:nvSpPr>
        <p:spPr>
          <a:xfrm>
            <a:off x="1008183" y="1604439"/>
            <a:ext cx="10175632" cy="4525963"/>
          </a:xfrm>
        </p:spPr>
        <p:txBody>
          <a:bodyPr/>
          <a:lstStyle/>
          <a:p>
            <a:pPr marL="320040" indent="-320040">
              <a:lnSpc>
                <a:spcPct val="100000"/>
              </a:lnSpc>
              <a:spcBef>
                <a:spcPts val="0"/>
              </a:spcBef>
              <a:buClr>
                <a:schemeClr val="accent1"/>
              </a:buClr>
              <a:buFont typeface="Wingdings" panose="05000000000000000000" pitchFamily="2" charset="2"/>
              <a:buChar char="§"/>
            </a:pPr>
            <a:r>
              <a:rPr lang="en-US" sz="2200" dirty="0"/>
              <a:t>Fast growth rate – Kudzu is called “mile a minute vine” – grows 1 ft/day </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Rapid reproduction rate – </a:t>
            </a:r>
            <a:r>
              <a:rPr lang="en-US" sz="2200" i="1" dirty="0"/>
              <a:t>Baccharis spp. </a:t>
            </a:r>
            <a:r>
              <a:rPr lang="en-US" sz="2200" dirty="0"/>
              <a:t>produces 250K – 1M seeds/plant</a:t>
            </a:r>
            <a:endParaRPr lang="en-US" sz="2200" i="1" dirty="0"/>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Highly efficient dispersal ability – wind, water, vehicles, animals</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Tolerance for a wide range of environmental conditions – salinity, temperature</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Ability to shift metabolism to tolerate drought – Tree of Heaven</a:t>
            </a:r>
          </a:p>
          <a:p>
            <a:pPr marL="320040" indent="-320040">
              <a:lnSpc>
                <a:spcPct val="100000"/>
              </a:lnSpc>
              <a:spcBef>
                <a:spcPts val="0"/>
              </a:spcBef>
              <a:buClr>
                <a:schemeClr val="accent1"/>
              </a:buClr>
              <a:buFont typeface="Wingdings" panose="05000000000000000000" pitchFamily="2" charset="2"/>
              <a:buChar char="§"/>
            </a:pPr>
            <a:endParaRPr lang="en-US" sz="2200" dirty="0"/>
          </a:p>
        </p:txBody>
      </p:sp>
    </p:spTree>
    <p:extLst>
      <p:ext uri="{BB962C8B-B14F-4D97-AF65-F5344CB8AC3E}">
        <p14:creationId xmlns:p14="http://schemas.microsoft.com/office/powerpoint/2010/main" val="2384869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89014-041C-4734-AE94-36DD1DA15CA4}"/>
              </a:ext>
            </a:extLst>
          </p:cNvPr>
          <p:cNvSpPr>
            <a:spLocks noGrp="1"/>
          </p:cNvSpPr>
          <p:nvPr>
            <p:ph type="title"/>
          </p:nvPr>
        </p:nvSpPr>
        <p:spPr>
          <a:xfrm>
            <a:off x="219091" y="731836"/>
            <a:ext cx="10972800" cy="806938"/>
          </a:xfrm>
        </p:spPr>
        <p:txBody>
          <a:bodyPr/>
          <a:lstStyle/>
          <a:p>
            <a:r>
              <a:rPr lang="en-US" sz="3600" b="1" dirty="0">
                <a:solidFill>
                  <a:schemeClr val="accent4"/>
                </a:solidFill>
              </a:rPr>
              <a:t>Impacts of invasive species </a:t>
            </a:r>
          </a:p>
        </p:txBody>
      </p:sp>
      <p:sp>
        <p:nvSpPr>
          <p:cNvPr id="3" name="Content Placeholder 2">
            <a:extLst>
              <a:ext uri="{FF2B5EF4-FFF2-40B4-BE49-F238E27FC236}">
                <a16:creationId xmlns:a16="http://schemas.microsoft.com/office/drawing/2014/main" id="{11C71E6D-D5F2-4F67-A91A-13DB48E5F156}"/>
              </a:ext>
            </a:extLst>
          </p:cNvPr>
          <p:cNvSpPr>
            <a:spLocks noGrp="1"/>
          </p:cNvSpPr>
          <p:nvPr>
            <p:ph idx="1"/>
          </p:nvPr>
        </p:nvSpPr>
        <p:spPr>
          <a:xfrm>
            <a:off x="617675" y="1538774"/>
            <a:ext cx="10175632" cy="4525963"/>
          </a:xfrm>
        </p:spPr>
        <p:txBody>
          <a:bodyPr lIns="91440" tIns="45720" rIns="91440" bIns="45720" anchor="t"/>
          <a:lstStyle/>
          <a:p>
            <a:pPr marL="320040" indent="-320040">
              <a:lnSpc>
                <a:spcPct val="100000"/>
              </a:lnSpc>
              <a:spcBef>
                <a:spcPts val="0"/>
              </a:spcBef>
              <a:buClr>
                <a:schemeClr val="accent1"/>
              </a:buClr>
              <a:buFont typeface="Wingdings" panose="05000000000000000000" pitchFamily="2" charset="2"/>
              <a:buChar char="§"/>
            </a:pPr>
            <a:r>
              <a:rPr lang="en-US" sz="2200" dirty="0"/>
              <a:t>49% of T &amp; E species in the U.S. are at risk because of invasive species.</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Contributes to loss of biodiversity worldwide.</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75% of invasions occur in forests and woodlands worldwide.</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Threatens food security in some places.</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Aesthetics – Dutch Elm disease killed half the elm trees in the Eastern U.S.</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Economics – globally 423 billion $$$ are spent each year to control invasives.</a:t>
            </a:r>
          </a:p>
        </p:txBody>
      </p:sp>
    </p:spTree>
    <p:extLst>
      <p:ext uri="{BB962C8B-B14F-4D97-AF65-F5344CB8AC3E}">
        <p14:creationId xmlns:p14="http://schemas.microsoft.com/office/powerpoint/2010/main" val="3469803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41907-DAA5-352F-C015-5A275C32F62C}"/>
              </a:ext>
            </a:extLst>
          </p:cNvPr>
          <p:cNvSpPr>
            <a:spLocks noGrp="1"/>
          </p:cNvSpPr>
          <p:nvPr>
            <p:ph type="title"/>
          </p:nvPr>
        </p:nvSpPr>
        <p:spPr>
          <a:xfrm>
            <a:off x="219092" y="731836"/>
            <a:ext cx="10972800" cy="806938"/>
          </a:xfrm>
        </p:spPr>
        <p:txBody>
          <a:bodyPr/>
          <a:lstStyle/>
          <a:p>
            <a:r>
              <a:rPr lang="en-US" sz="3600" b="1" dirty="0">
                <a:solidFill>
                  <a:schemeClr val="accent4"/>
                </a:solidFill>
              </a:rPr>
              <a:t>C:N ratios and litter decomposition</a:t>
            </a:r>
          </a:p>
        </p:txBody>
      </p:sp>
      <p:sp>
        <p:nvSpPr>
          <p:cNvPr id="3" name="Content Placeholder 2">
            <a:extLst>
              <a:ext uri="{FF2B5EF4-FFF2-40B4-BE49-F238E27FC236}">
                <a16:creationId xmlns:a16="http://schemas.microsoft.com/office/drawing/2014/main" id="{C20EC11D-33E9-7217-20BB-091B9C667D68}"/>
              </a:ext>
            </a:extLst>
          </p:cNvPr>
          <p:cNvSpPr>
            <a:spLocks noGrp="1"/>
          </p:cNvSpPr>
          <p:nvPr>
            <p:ph idx="1"/>
          </p:nvPr>
        </p:nvSpPr>
        <p:spPr>
          <a:xfrm>
            <a:off x="742626" y="1491816"/>
            <a:ext cx="10175632" cy="4525963"/>
          </a:xfrm>
        </p:spPr>
        <p:txBody>
          <a:bodyPr/>
          <a:lstStyle/>
          <a:p>
            <a:pPr marL="320040" indent="-320040">
              <a:lnSpc>
                <a:spcPct val="100000"/>
              </a:lnSpc>
              <a:spcBef>
                <a:spcPts val="0"/>
              </a:spcBef>
              <a:buClr>
                <a:schemeClr val="accent1"/>
              </a:buClr>
              <a:buFont typeface="Wingdings" panose="05000000000000000000" pitchFamily="2" charset="2"/>
              <a:buChar char="§"/>
            </a:pPr>
            <a:r>
              <a:rPr lang="en-US" sz="2200" dirty="0"/>
              <a:t>Native tree species: oak leaves, 60:1 C:N ratio; maple leaves 30:1 C:N ratio</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Invasive woody species: Chinese privet, 15:1; Tree of Heaven, 20:1 C:N ratio</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When Chinese privet makes up 30% or more of midstory, the C turnover is 260% greater than native forest alone (Mitchell et al 2011).</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Summertime mineralization of N with privet present is 5 X greater than without.</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Privet leaves have lower lignin content; they decompose faster.</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endParaRPr lang="en-US" sz="2200" dirty="0"/>
          </a:p>
        </p:txBody>
      </p:sp>
    </p:spTree>
    <p:extLst>
      <p:ext uri="{BB962C8B-B14F-4D97-AF65-F5344CB8AC3E}">
        <p14:creationId xmlns:p14="http://schemas.microsoft.com/office/powerpoint/2010/main" val="2721448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8DE29-7AF9-E5CF-AF27-EFA5CC1F77B6}"/>
              </a:ext>
            </a:extLst>
          </p:cNvPr>
          <p:cNvSpPr>
            <a:spLocks noGrp="1"/>
          </p:cNvSpPr>
          <p:nvPr>
            <p:ph type="title"/>
          </p:nvPr>
        </p:nvSpPr>
        <p:spPr>
          <a:xfrm>
            <a:off x="253816" y="731836"/>
            <a:ext cx="10972800" cy="806938"/>
          </a:xfrm>
        </p:spPr>
        <p:txBody>
          <a:bodyPr/>
          <a:lstStyle/>
          <a:p>
            <a:r>
              <a:rPr lang="en-US" sz="3600" b="1" dirty="0">
                <a:solidFill>
                  <a:schemeClr val="accent4"/>
                </a:solidFill>
              </a:rPr>
              <a:t>Legacy effects of plant invasion</a:t>
            </a:r>
          </a:p>
        </p:txBody>
      </p:sp>
      <p:sp>
        <p:nvSpPr>
          <p:cNvPr id="3" name="Content Placeholder 2">
            <a:extLst>
              <a:ext uri="{FF2B5EF4-FFF2-40B4-BE49-F238E27FC236}">
                <a16:creationId xmlns:a16="http://schemas.microsoft.com/office/drawing/2014/main" id="{BF57B4F0-2F11-6C89-B90C-54D4E46A0E94}"/>
              </a:ext>
            </a:extLst>
          </p:cNvPr>
          <p:cNvSpPr>
            <a:spLocks noGrp="1"/>
          </p:cNvSpPr>
          <p:nvPr>
            <p:ph idx="1"/>
          </p:nvPr>
        </p:nvSpPr>
        <p:spPr>
          <a:xfrm>
            <a:off x="765777" y="1391198"/>
            <a:ext cx="10175632" cy="4734966"/>
          </a:xfrm>
        </p:spPr>
        <p:txBody>
          <a:bodyPr/>
          <a:lstStyle/>
          <a:p>
            <a:pPr>
              <a:lnSpc>
                <a:spcPct val="100000"/>
              </a:lnSpc>
              <a:spcBef>
                <a:spcPts val="0"/>
              </a:spcBef>
              <a:buClr>
                <a:schemeClr val="accent1"/>
              </a:buClr>
              <a:buFont typeface="Wingdings" panose="05000000000000000000" pitchFamily="2" charset="2"/>
              <a:buChar char="§"/>
            </a:pPr>
            <a:r>
              <a:rPr lang="en-US" sz="2200" dirty="0"/>
              <a:t>Definition:  Effects that persist after the biotic interaction that caused the effect ceases.</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In practice: How long does the negative effect last in the soil following invasion?</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Why: Legacy effects can hinder recovery of native forest communities.</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The concept of legacy effect was introduced in ecological research in the 1990’s (Cui et al 2024).</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Nitrogen deposition and allelochemicals contribute to legacy effect (Torres et al 2021).</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endParaRPr lang="en-US" sz="2200" dirty="0"/>
          </a:p>
        </p:txBody>
      </p:sp>
    </p:spTree>
    <p:extLst>
      <p:ext uri="{BB962C8B-B14F-4D97-AF65-F5344CB8AC3E}">
        <p14:creationId xmlns:p14="http://schemas.microsoft.com/office/powerpoint/2010/main" val="2499830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9902E-9FFA-5A5F-8089-BF8A5D8E231A}"/>
              </a:ext>
            </a:extLst>
          </p:cNvPr>
          <p:cNvSpPr>
            <a:spLocks noGrp="1"/>
          </p:cNvSpPr>
          <p:nvPr>
            <p:ph type="title"/>
          </p:nvPr>
        </p:nvSpPr>
        <p:spPr>
          <a:xfrm>
            <a:off x="325938" y="635000"/>
            <a:ext cx="11699331" cy="806938"/>
          </a:xfrm>
        </p:spPr>
        <p:txBody>
          <a:bodyPr/>
          <a:lstStyle/>
          <a:p>
            <a:r>
              <a:rPr lang="en-US" sz="3600" b="1" dirty="0">
                <a:solidFill>
                  <a:schemeClr val="accent4"/>
                </a:solidFill>
              </a:rPr>
              <a:t>Sustaining forest soil health and productivity</a:t>
            </a:r>
          </a:p>
        </p:txBody>
      </p:sp>
      <p:sp>
        <p:nvSpPr>
          <p:cNvPr id="3" name="Content Placeholder 2">
            <a:extLst>
              <a:ext uri="{FF2B5EF4-FFF2-40B4-BE49-F238E27FC236}">
                <a16:creationId xmlns:a16="http://schemas.microsoft.com/office/drawing/2014/main" id="{C293F5BE-BA4A-B8B5-BE79-6A67D25FEB7B}"/>
              </a:ext>
            </a:extLst>
          </p:cNvPr>
          <p:cNvSpPr>
            <a:spLocks noGrp="1"/>
          </p:cNvSpPr>
          <p:nvPr>
            <p:ph idx="1"/>
          </p:nvPr>
        </p:nvSpPr>
        <p:spPr>
          <a:xfrm>
            <a:off x="765775" y="1277556"/>
            <a:ext cx="10496392" cy="4475062"/>
          </a:xfrm>
        </p:spPr>
        <p:txBody>
          <a:bodyPr/>
          <a:lstStyle/>
          <a:p>
            <a:pPr>
              <a:lnSpc>
                <a:spcPct val="100000"/>
              </a:lnSpc>
              <a:spcBef>
                <a:spcPts val="0"/>
              </a:spcBef>
              <a:buClr>
                <a:schemeClr val="accent1"/>
              </a:buClr>
              <a:buFont typeface="Wingdings" panose="05000000000000000000" pitchFamily="2" charset="2"/>
              <a:buChar char="§"/>
            </a:pPr>
            <a:r>
              <a:rPr lang="en-US" sz="2200" dirty="0"/>
              <a:t>Globally, invasive species are second to land use change in disruptive impacts on ecosystems (Prior et al 2018).</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1,000 years ago, forests covered 44% of the earth; today the area is 30%.</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Forests harbor most of earth’s terrestrial species.</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Forests are responsible for 75% of the world’s primary production.</a:t>
            </a:r>
          </a:p>
          <a:p>
            <a:pPr>
              <a:lnSpc>
                <a:spcPct val="100000"/>
              </a:lnSpc>
              <a:spcBef>
                <a:spcPts val="0"/>
              </a:spcBef>
              <a:buClr>
                <a:schemeClr val="accent1"/>
              </a:buClr>
              <a:buFont typeface="Wingdings" panose="05000000000000000000" pitchFamily="2" charset="2"/>
              <a:buChar char="§"/>
            </a:pPr>
            <a:endParaRPr lang="en-US" sz="2200" dirty="0"/>
          </a:p>
          <a:p>
            <a:pPr>
              <a:lnSpc>
                <a:spcPct val="100000"/>
              </a:lnSpc>
              <a:spcBef>
                <a:spcPts val="0"/>
              </a:spcBef>
              <a:buClr>
                <a:schemeClr val="accent1"/>
              </a:buClr>
              <a:buFont typeface="Wingdings" panose="05000000000000000000" pitchFamily="2" charset="2"/>
              <a:buChar char="§"/>
            </a:pPr>
            <a:r>
              <a:rPr lang="en-US" sz="2200" dirty="0"/>
              <a:t>In many regions of the world, forest invasions constitute a “</a:t>
            </a:r>
            <a:r>
              <a:rPr lang="en-US" sz="2200" dirty="0" err="1"/>
              <a:t>megadisturbance</a:t>
            </a:r>
            <a:r>
              <a:rPr lang="en-US" sz="2200" dirty="0"/>
              <a:t>” that is fundamentally changing the properties of the forest (</a:t>
            </a:r>
            <a:r>
              <a:rPr lang="en-US" sz="2200" dirty="0" err="1"/>
              <a:t>Liebhold</a:t>
            </a:r>
            <a:r>
              <a:rPr lang="en-US" sz="2200" dirty="0"/>
              <a:t> et al 2017).</a:t>
            </a:r>
          </a:p>
        </p:txBody>
      </p:sp>
    </p:spTree>
    <p:extLst>
      <p:ext uri="{BB962C8B-B14F-4D97-AF65-F5344CB8AC3E}">
        <p14:creationId xmlns:p14="http://schemas.microsoft.com/office/powerpoint/2010/main" val="10960147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4D577-8F0F-475F-8F70-D29ADE1B9E33}"/>
              </a:ext>
            </a:extLst>
          </p:cNvPr>
          <p:cNvSpPr>
            <a:spLocks noGrp="1"/>
          </p:cNvSpPr>
          <p:nvPr>
            <p:ph type="title"/>
          </p:nvPr>
        </p:nvSpPr>
        <p:spPr>
          <a:xfrm>
            <a:off x="349087" y="731836"/>
            <a:ext cx="10972800" cy="806938"/>
          </a:xfrm>
        </p:spPr>
        <p:txBody>
          <a:bodyPr/>
          <a:lstStyle/>
          <a:p>
            <a:r>
              <a:rPr lang="en-US" sz="3600" b="1" dirty="0">
                <a:solidFill>
                  <a:schemeClr val="accent4"/>
                </a:solidFill>
              </a:rPr>
              <a:t>Easy to recognize in the forest</a:t>
            </a:r>
          </a:p>
        </p:txBody>
      </p:sp>
      <p:sp>
        <p:nvSpPr>
          <p:cNvPr id="3" name="Content Placeholder 2">
            <a:extLst>
              <a:ext uri="{FF2B5EF4-FFF2-40B4-BE49-F238E27FC236}">
                <a16:creationId xmlns:a16="http://schemas.microsoft.com/office/drawing/2014/main" id="{E0026CF9-C543-41EC-A2B8-DEB2AFDA1464}"/>
              </a:ext>
            </a:extLst>
          </p:cNvPr>
          <p:cNvSpPr>
            <a:spLocks noGrp="1"/>
          </p:cNvSpPr>
          <p:nvPr>
            <p:ph idx="1"/>
          </p:nvPr>
        </p:nvSpPr>
        <p:spPr/>
        <p:txBody>
          <a:bodyPr/>
          <a:lstStyle/>
          <a:p>
            <a:pPr marL="0" indent="0">
              <a:lnSpc>
                <a:spcPct val="100000"/>
              </a:lnSpc>
              <a:spcBef>
                <a:spcPts val="0"/>
              </a:spcBef>
              <a:buClr>
                <a:schemeClr val="accent1"/>
              </a:buClr>
              <a:buNone/>
            </a:pPr>
            <a:r>
              <a:rPr lang="en-US" sz="2200" dirty="0"/>
              <a:t>Many of our forest invasive plants green up a few weeks prior to our native/natural occurring species.</a:t>
            </a:r>
          </a:p>
          <a:p>
            <a:pPr marL="0" indent="0">
              <a:lnSpc>
                <a:spcPct val="100000"/>
              </a:lnSpc>
              <a:spcBef>
                <a:spcPts val="0"/>
              </a:spcBef>
              <a:buClr>
                <a:schemeClr val="accent1"/>
              </a:buClr>
              <a:buNone/>
            </a:pPr>
            <a:endParaRPr lang="en-US" sz="2200" dirty="0"/>
          </a:p>
          <a:p>
            <a:pPr marL="777228" lvl="2" indent="-320040">
              <a:lnSpc>
                <a:spcPct val="100000"/>
              </a:lnSpc>
              <a:spcBef>
                <a:spcPts val="0"/>
              </a:spcBef>
              <a:buClr>
                <a:schemeClr val="accent1"/>
              </a:buClr>
              <a:buFont typeface="Wingdings" panose="05000000000000000000" pitchFamily="2" charset="2"/>
              <a:buChar char="§"/>
            </a:pPr>
            <a:r>
              <a:rPr lang="en-US" sz="2200" dirty="0">
                <a:highlight>
                  <a:srgbClr val="00FFFF"/>
                </a:highlight>
              </a:rPr>
              <a:t>Chinese Privet – We will talk about this one briefly on the next few slides</a:t>
            </a:r>
          </a:p>
          <a:p>
            <a:pPr marL="777228" lvl="2" indent="-320040">
              <a:lnSpc>
                <a:spcPct val="100000"/>
              </a:lnSpc>
              <a:spcBef>
                <a:spcPts val="0"/>
              </a:spcBef>
              <a:buClr>
                <a:schemeClr val="accent1"/>
              </a:buClr>
              <a:buFont typeface="Wingdings" panose="05000000000000000000" pitchFamily="2" charset="2"/>
              <a:buChar char="§"/>
            </a:pPr>
            <a:endParaRPr lang="en-US" sz="2200" dirty="0"/>
          </a:p>
          <a:p>
            <a:pPr marL="777228" lvl="2" indent="-320040">
              <a:lnSpc>
                <a:spcPct val="100000"/>
              </a:lnSpc>
              <a:spcBef>
                <a:spcPts val="0"/>
              </a:spcBef>
              <a:buClr>
                <a:schemeClr val="accent1"/>
              </a:buClr>
              <a:buFont typeface="Wingdings" panose="05000000000000000000" pitchFamily="2" charset="2"/>
              <a:buChar char="§"/>
            </a:pPr>
            <a:r>
              <a:rPr lang="en-US" sz="2200" dirty="0"/>
              <a:t>Autumn Olive</a:t>
            </a:r>
          </a:p>
          <a:p>
            <a:pPr marL="777228" lvl="2" indent="-320040">
              <a:lnSpc>
                <a:spcPct val="100000"/>
              </a:lnSpc>
              <a:spcBef>
                <a:spcPts val="0"/>
              </a:spcBef>
              <a:buClr>
                <a:schemeClr val="accent1"/>
              </a:buClr>
              <a:buFont typeface="Wingdings" panose="05000000000000000000" pitchFamily="2" charset="2"/>
              <a:buChar char="§"/>
            </a:pPr>
            <a:endParaRPr lang="en-US" sz="2200" dirty="0"/>
          </a:p>
          <a:p>
            <a:pPr marL="777228" lvl="2" indent="-320040">
              <a:lnSpc>
                <a:spcPct val="100000"/>
              </a:lnSpc>
              <a:spcBef>
                <a:spcPts val="0"/>
              </a:spcBef>
              <a:buClr>
                <a:schemeClr val="accent1"/>
              </a:buClr>
              <a:buFont typeface="Wingdings" panose="05000000000000000000" pitchFamily="2" charset="2"/>
              <a:buChar char="§"/>
            </a:pPr>
            <a:r>
              <a:rPr lang="en-US" sz="2200" dirty="0"/>
              <a:t>Bush Honeysuckle</a:t>
            </a:r>
          </a:p>
          <a:p>
            <a:pPr marL="777228" lvl="2" indent="-320040">
              <a:lnSpc>
                <a:spcPct val="100000"/>
              </a:lnSpc>
              <a:spcBef>
                <a:spcPts val="0"/>
              </a:spcBef>
              <a:buClr>
                <a:schemeClr val="accent1"/>
              </a:buClr>
              <a:buFont typeface="Wingdings" panose="05000000000000000000" pitchFamily="2" charset="2"/>
              <a:buChar char="§"/>
            </a:pPr>
            <a:endParaRPr lang="en-US" sz="2200" dirty="0"/>
          </a:p>
          <a:p>
            <a:pPr marL="777228" lvl="2" indent="-320040">
              <a:lnSpc>
                <a:spcPct val="100000"/>
              </a:lnSpc>
              <a:spcBef>
                <a:spcPts val="0"/>
              </a:spcBef>
              <a:buClr>
                <a:schemeClr val="accent1"/>
              </a:buClr>
              <a:buFont typeface="Wingdings" panose="05000000000000000000" pitchFamily="2" charset="2"/>
              <a:buChar char="§"/>
            </a:pPr>
            <a:r>
              <a:rPr lang="en-US" sz="2200" dirty="0"/>
              <a:t>Tree of Heaven</a:t>
            </a:r>
          </a:p>
          <a:p>
            <a:pPr marL="320040" lvl="1" indent="-320040">
              <a:lnSpc>
                <a:spcPct val="100000"/>
              </a:lnSpc>
              <a:spcBef>
                <a:spcPts val="0"/>
              </a:spcBef>
              <a:buClr>
                <a:schemeClr val="accent1"/>
              </a:buClr>
              <a:buFont typeface="Wingdings" panose="05000000000000000000" pitchFamily="2" charset="2"/>
              <a:buChar char="§"/>
            </a:pPr>
            <a:endParaRPr lang="en-US" sz="2200" dirty="0"/>
          </a:p>
        </p:txBody>
      </p:sp>
      <p:sp>
        <p:nvSpPr>
          <p:cNvPr id="5" name="TextBox 4">
            <a:extLst>
              <a:ext uri="{FF2B5EF4-FFF2-40B4-BE49-F238E27FC236}">
                <a16:creationId xmlns:a16="http://schemas.microsoft.com/office/drawing/2014/main" id="{B71E4B58-2096-8096-DE6B-9EF797310EB8}"/>
              </a:ext>
            </a:extLst>
          </p:cNvPr>
          <p:cNvSpPr txBox="1"/>
          <p:nvPr/>
        </p:nvSpPr>
        <p:spPr>
          <a:xfrm>
            <a:off x="4562902" y="5664499"/>
            <a:ext cx="7436651" cy="461665"/>
          </a:xfrm>
          <a:prstGeom prst="rect">
            <a:avLst/>
          </a:prstGeom>
          <a:noFill/>
        </p:spPr>
        <p:txBody>
          <a:bodyPr wrap="none" rtlCol="0">
            <a:spAutoFit/>
          </a:bodyPr>
          <a:lstStyle/>
          <a:p>
            <a:r>
              <a:rPr lang="en-US" sz="2400" i="1" dirty="0">
                <a:solidFill>
                  <a:schemeClr val="accent4"/>
                </a:solidFill>
              </a:rPr>
              <a:t>Can you name some Western forest invasives?</a:t>
            </a:r>
          </a:p>
        </p:txBody>
      </p:sp>
    </p:spTree>
    <p:extLst>
      <p:ext uri="{BB962C8B-B14F-4D97-AF65-F5344CB8AC3E}">
        <p14:creationId xmlns:p14="http://schemas.microsoft.com/office/powerpoint/2010/main" val="566032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CE6F6-7EE4-493D-9C17-458DC56BE1C5}"/>
              </a:ext>
            </a:extLst>
          </p:cNvPr>
          <p:cNvSpPr>
            <a:spLocks noGrp="1"/>
          </p:cNvSpPr>
          <p:nvPr>
            <p:ph type="title"/>
          </p:nvPr>
        </p:nvSpPr>
        <p:spPr>
          <a:xfrm>
            <a:off x="184368" y="722892"/>
            <a:ext cx="10972800" cy="806938"/>
          </a:xfrm>
        </p:spPr>
        <p:txBody>
          <a:bodyPr/>
          <a:lstStyle/>
          <a:p>
            <a:r>
              <a:rPr lang="en-US" sz="3600" b="1" dirty="0">
                <a:solidFill>
                  <a:schemeClr val="accent4"/>
                </a:solidFill>
              </a:rPr>
              <a:t>Chinese privet – </a:t>
            </a:r>
            <a:r>
              <a:rPr lang="en-US" sz="3600" b="1" i="1" dirty="0">
                <a:solidFill>
                  <a:schemeClr val="accent4"/>
                </a:solidFill>
              </a:rPr>
              <a:t>Ligustrum </a:t>
            </a:r>
            <a:r>
              <a:rPr lang="en-US" sz="3600" b="1" i="1" dirty="0" err="1">
                <a:solidFill>
                  <a:schemeClr val="accent4"/>
                </a:solidFill>
              </a:rPr>
              <a:t>sinense</a:t>
            </a:r>
            <a:endParaRPr lang="en-US" sz="3600" b="1" dirty="0">
              <a:solidFill>
                <a:schemeClr val="accent4"/>
              </a:solidFill>
            </a:endParaRPr>
          </a:p>
        </p:txBody>
      </p:sp>
      <p:sp>
        <p:nvSpPr>
          <p:cNvPr id="3" name="Content Placeholder 2">
            <a:extLst>
              <a:ext uri="{FF2B5EF4-FFF2-40B4-BE49-F238E27FC236}">
                <a16:creationId xmlns:a16="http://schemas.microsoft.com/office/drawing/2014/main" id="{277C2935-E6A3-4774-984C-0D78C00D088F}"/>
              </a:ext>
            </a:extLst>
          </p:cNvPr>
          <p:cNvSpPr>
            <a:spLocks noGrp="1"/>
          </p:cNvSpPr>
          <p:nvPr>
            <p:ph idx="1"/>
          </p:nvPr>
        </p:nvSpPr>
        <p:spPr>
          <a:xfrm>
            <a:off x="582952" y="1450779"/>
            <a:ext cx="10175632" cy="4525963"/>
          </a:xfrm>
        </p:spPr>
        <p:txBody>
          <a:bodyPr/>
          <a:lstStyle/>
          <a:p>
            <a:pPr marL="320040" indent="-320040">
              <a:lnSpc>
                <a:spcPct val="100000"/>
              </a:lnSpc>
              <a:spcBef>
                <a:spcPts val="0"/>
              </a:spcBef>
              <a:buClr>
                <a:schemeClr val="accent1"/>
              </a:buClr>
              <a:buFont typeface="Wingdings" panose="05000000000000000000" pitchFamily="2" charset="2"/>
              <a:buChar char="§"/>
            </a:pPr>
            <a:r>
              <a:rPr lang="en-US" sz="2200" dirty="0"/>
              <a:t>One of the worst invasive species in the SE United States.</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Colonized by root sprouts and seeds spread by bird/animals/wind.</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Shallow roots that sprout when it is cut or top killed.</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Minimize soil disturbance in areas with privet.</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Treat when young to prevent seed formation.</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Repeat applications commonly required for control.</a:t>
            </a:r>
          </a:p>
          <a:p>
            <a:pPr marL="320040" indent="-320040">
              <a:lnSpc>
                <a:spcPct val="100000"/>
              </a:lnSpc>
              <a:spcBef>
                <a:spcPts val="0"/>
              </a:spcBef>
              <a:buClr>
                <a:schemeClr val="accent1"/>
              </a:buClr>
              <a:buFont typeface="Wingdings" panose="05000000000000000000" pitchFamily="2" charset="2"/>
              <a:buChar char="§"/>
            </a:pPr>
            <a:endParaRPr lang="en-US" sz="2200" dirty="0"/>
          </a:p>
        </p:txBody>
      </p:sp>
    </p:spTree>
    <p:extLst>
      <p:ext uri="{BB962C8B-B14F-4D97-AF65-F5344CB8AC3E}">
        <p14:creationId xmlns:p14="http://schemas.microsoft.com/office/powerpoint/2010/main" val="9041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CE6F6-7EE4-493D-9C17-458DC56BE1C5}"/>
              </a:ext>
            </a:extLst>
          </p:cNvPr>
          <p:cNvSpPr>
            <a:spLocks noGrp="1"/>
          </p:cNvSpPr>
          <p:nvPr>
            <p:ph type="title"/>
          </p:nvPr>
        </p:nvSpPr>
        <p:spPr>
          <a:xfrm>
            <a:off x="184368" y="722892"/>
            <a:ext cx="10972800" cy="806938"/>
          </a:xfrm>
        </p:spPr>
        <p:txBody>
          <a:bodyPr/>
          <a:lstStyle/>
          <a:p>
            <a:r>
              <a:rPr lang="en-US" sz="3600" b="1" dirty="0">
                <a:solidFill>
                  <a:schemeClr val="accent4"/>
                </a:solidFill>
              </a:rPr>
              <a:t>Chinese privet ecological traits</a:t>
            </a:r>
          </a:p>
        </p:txBody>
      </p:sp>
      <p:sp>
        <p:nvSpPr>
          <p:cNvPr id="3" name="Content Placeholder 2">
            <a:extLst>
              <a:ext uri="{FF2B5EF4-FFF2-40B4-BE49-F238E27FC236}">
                <a16:creationId xmlns:a16="http://schemas.microsoft.com/office/drawing/2014/main" id="{277C2935-E6A3-4774-984C-0D78C00D088F}"/>
              </a:ext>
            </a:extLst>
          </p:cNvPr>
          <p:cNvSpPr>
            <a:spLocks noGrp="1"/>
          </p:cNvSpPr>
          <p:nvPr>
            <p:ph idx="1"/>
          </p:nvPr>
        </p:nvSpPr>
        <p:spPr>
          <a:xfrm>
            <a:off x="582952" y="1450779"/>
            <a:ext cx="10175632" cy="4525963"/>
          </a:xfrm>
        </p:spPr>
        <p:txBody>
          <a:bodyPr/>
          <a:lstStyle/>
          <a:p>
            <a:pPr marL="320040" indent="-320040">
              <a:lnSpc>
                <a:spcPct val="100000"/>
              </a:lnSpc>
              <a:spcBef>
                <a:spcPts val="0"/>
              </a:spcBef>
              <a:buClr>
                <a:schemeClr val="accent1"/>
              </a:buClr>
              <a:buFont typeface="Wingdings" panose="05000000000000000000" pitchFamily="2" charset="2"/>
              <a:buChar char="§"/>
            </a:pPr>
            <a:r>
              <a:rPr lang="en-US" sz="2200" dirty="0"/>
              <a:t>Outcompetes native vegetation easily.</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Displaces entire understory and/or midstory layer in a forest.</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It adapts to varying light levels easily – larger ramets in shade.</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It reproduces sexually and asexually – seeds and suckers.</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It has tree-like and shrub characteristics.</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It thrives on floodplain and riparian sites.</a:t>
            </a:r>
          </a:p>
          <a:p>
            <a:pPr marL="0" indent="0">
              <a:lnSpc>
                <a:spcPct val="100000"/>
              </a:lnSpc>
              <a:spcBef>
                <a:spcPts val="0"/>
              </a:spcBef>
              <a:buClr>
                <a:schemeClr val="accent1"/>
              </a:buClr>
              <a:buNone/>
            </a:pPr>
            <a:endParaRPr lang="en-US" sz="2200" dirty="0"/>
          </a:p>
        </p:txBody>
      </p:sp>
    </p:spTree>
    <p:extLst>
      <p:ext uri="{BB962C8B-B14F-4D97-AF65-F5344CB8AC3E}">
        <p14:creationId xmlns:p14="http://schemas.microsoft.com/office/powerpoint/2010/main" val="3092392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00F7D-6BBB-F320-5B95-E53081A3952C}"/>
              </a:ext>
            </a:extLst>
          </p:cNvPr>
          <p:cNvSpPr>
            <a:spLocks noGrp="1"/>
          </p:cNvSpPr>
          <p:nvPr>
            <p:ph type="title"/>
          </p:nvPr>
        </p:nvSpPr>
        <p:spPr/>
        <p:txBody>
          <a:bodyPr/>
          <a:lstStyle/>
          <a:p>
            <a:r>
              <a:rPr lang="en-US" dirty="0">
                <a:solidFill>
                  <a:schemeClr val="tx2"/>
                </a:solidFill>
              </a:rPr>
              <a:t>Distribution map – Chinese privet</a:t>
            </a:r>
          </a:p>
        </p:txBody>
      </p:sp>
      <p:pic>
        <p:nvPicPr>
          <p:cNvPr id="5" name="Content Placeholder 4" descr="A map of the united states&#10;showing distribution of Chinese Privet">
            <a:extLst>
              <a:ext uri="{FF2B5EF4-FFF2-40B4-BE49-F238E27FC236}">
                <a16:creationId xmlns:a16="http://schemas.microsoft.com/office/drawing/2014/main" id="{AF1A29BE-CF6C-3B3A-449E-827802FB6B7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72245" y="1884051"/>
            <a:ext cx="6381694" cy="3870706"/>
          </a:xfrm>
        </p:spPr>
      </p:pic>
      <p:pic>
        <p:nvPicPr>
          <p:cNvPr id="4" name="Picture 3" descr="A map of the united states&#10;showing 2024 distribution of Chinese privet.">
            <a:extLst>
              <a:ext uri="{FF2B5EF4-FFF2-40B4-BE49-F238E27FC236}">
                <a16:creationId xmlns:a16="http://schemas.microsoft.com/office/drawing/2014/main" id="{0FA4BD3B-1F99-4848-16EC-91161F435E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599" y="2207324"/>
            <a:ext cx="11772801" cy="2883135"/>
          </a:xfrm>
          <a:prstGeom prst="rect">
            <a:avLst/>
          </a:prstGeom>
        </p:spPr>
      </p:pic>
    </p:spTree>
    <p:extLst>
      <p:ext uri="{BB962C8B-B14F-4D97-AF65-F5344CB8AC3E}">
        <p14:creationId xmlns:p14="http://schemas.microsoft.com/office/powerpoint/2010/main" val="987528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8D603D-AA89-816A-5830-4878BA33708F}"/>
              </a:ext>
            </a:extLst>
          </p:cNvPr>
          <p:cNvSpPr txBox="1">
            <a:spLocks/>
          </p:cNvSpPr>
          <p:nvPr/>
        </p:nvSpPr>
        <p:spPr>
          <a:xfrm>
            <a:off x="349087" y="731836"/>
            <a:ext cx="10972800" cy="806938"/>
          </a:xfr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4"/>
                </a:solidFill>
              </a:rPr>
              <a:t>What do these terms mean to you?</a:t>
            </a:r>
          </a:p>
        </p:txBody>
      </p:sp>
      <p:sp>
        <p:nvSpPr>
          <p:cNvPr id="7" name="Content Placeholder 2">
            <a:extLst>
              <a:ext uri="{FF2B5EF4-FFF2-40B4-BE49-F238E27FC236}">
                <a16:creationId xmlns:a16="http://schemas.microsoft.com/office/drawing/2014/main" id="{28FB72B1-D40B-09C8-66AF-97E38B12BC1A}"/>
              </a:ext>
            </a:extLst>
          </p:cNvPr>
          <p:cNvSpPr txBox="1">
            <a:spLocks/>
          </p:cNvSpPr>
          <p:nvPr/>
        </p:nvSpPr>
        <p:spPr>
          <a:xfrm>
            <a:off x="747671" y="1634926"/>
            <a:ext cx="7863894" cy="3457935"/>
          </a:xfr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ct val="100000"/>
              </a:lnSpc>
              <a:spcBef>
                <a:spcPts val="0"/>
              </a:spcBef>
              <a:buClr>
                <a:schemeClr val="accent1"/>
              </a:buClr>
              <a:buFont typeface="Wingdings" panose="05000000000000000000" pitchFamily="2" charset="2"/>
              <a:buChar char="§"/>
            </a:pPr>
            <a:r>
              <a:rPr lang="en-US" sz="2400" dirty="0"/>
              <a:t>Noxious</a:t>
            </a:r>
          </a:p>
          <a:p>
            <a:pPr marL="320040" indent="-320040">
              <a:lnSpc>
                <a:spcPct val="100000"/>
              </a:lnSpc>
              <a:spcBef>
                <a:spcPts val="0"/>
              </a:spcBef>
              <a:buClr>
                <a:schemeClr val="accent1"/>
              </a:buClr>
              <a:buFont typeface="Wingdings" panose="05000000000000000000" pitchFamily="2" charset="2"/>
              <a:buChar char="§"/>
            </a:pPr>
            <a:endParaRPr lang="en-US" sz="2400" dirty="0"/>
          </a:p>
          <a:p>
            <a:pPr marL="320040" indent="-320040">
              <a:lnSpc>
                <a:spcPct val="100000"/>
              </a:lnSpc>
              <a:spcBef>
                <a:spcPts val="0"/>
              </a:spcBef>
              <a:buClr>
                <a:schemeClr val="accent1"/>
              </a:buClr>
              <a:buFont typeface="Wingdings" panose="05000000000000000000" pitchFamily="2" charset="2"/>
              <a:buChar char="§"/>
            </a:pPr>
            <a:r>
              <a:rPr lang="en-US" sz="2400" dirty="0"/>
              <a:t>Invasive</a:t>
            </a:r>
          </a:p>
          <a:p>
            <a:pPr marL="320040" indent="-320040">
              <a:lnSpc>
                <a:spcPct val="100000"/>
              </a:lnSpc>
              <a:spcBef>
                <a:spcPts val="0"/>
              </a:spcBef>
              <a:buClr>
                <a:schemeClr val="accent1"/>
              </a:buClr>
              <a:buFont typeface="Wingdings" panose="05000000000000000000" pitchFamily="2" charset="2"/>
              <a:buChar char="§"/>
            </a:pPr>
            <a:endParaRPr lang="en-US" sz="2400" dirty="0"/>
          </a:p>
          <a:p>
            <a:pPr marL="320040" indent="-320040">
              <a:lnSpc>
                <a:spcPct val="100000"/>
              </a:lnSpc>
              <a:spcBef>
                <a:spcPts val="0"/>
              </a:spcBef>
              <a:buClr>
                <a:schemeClr val="accent1"/>
              </a:buClr>
              <a:buFont typeface="Wingdings" panose="05000000000000000000" pitchFamily="2" charset="2"/>
              <a:buChar char="§"/>
            </a:pPr>
            <a:r>
              <a:rPr lang="en-US" sz="2400" dirty="0"/>
              <a:t>Exotic</a:t>
            </a:r>
          </a:p>
          <a:p>
            <a:pPr marL="320040" indent="-320040">
              <a:lnSpc>
                <a:spcPct val="100000"/>
              </a:lnSpc>
              <a:spcBef>
                <a:spcPts val="0"/>
              </a:spcBef>
              <a:buClr>
                <a:schemeClr val="accent1"/>
              </a:buClr>
              <a:buFont typeface="Wingdings" panose="05000000000000000000" pitchFamily="2" charset="2"/>
              <a:buChar char="§"/>
            </a:pPr>
            <a:endParaRPr lang="en-US" sz="2400" dirty="0"/>
          </a:p>
          <a:p>
            <a:pPr marL="320040" indent="-320040">
              <a:lnSpc>
                <a:spcPct val="100000"/>
              </a:lnSpc>
              <a:spcBef>
                <a:spcPts val="0"/>
              </a:spcBef>
              <a:buClr>
                <a:schemeClr val="accent1"/>
              </a:buClr>
              <a:buFont typeface="Wingdings" panose="05000000000000000000" pitchFamily="2" charset="2"/>
              <a:buChar char="§"/>
            </a:pPr>
            <a:r>
              <a:rPr lang="en-US" sz="2400" dirty="0"/>
              <a:t>Weed</a:t>
            </a:r>
          </a:p>
        </p:txBody>
      </p:sp>
    </p:spTree>
    <p:extLst>
      <p:ext uri="{BB962C8B-B14F-4D97-AF65-F5344CB8AC3E}">
        <p14:creationId xmlns:p14="http://schemas.microsoft.com/office/powerpoint/2010/main" val="3479462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0EABD64-F195-4950-85DB-32AE0E22F71F}"/>
              </a:ext>
            </a:extLst>
          </p:cNvPr>
          <p:cNvSpPr>
            <a:spLocks noGrp="1"/>
          </p:cNvSpPr>
          <p:nvPr>
            <p:ph type="title"/>
          </p:nvPr>
        </p:nvSpPr>
        <p:spPr>
          <a:xfrm>
            <a:off x="838200" y="585216"/>
            <a:ext cx="10515600" cy="1325563"/>
          </a:xfrm>
        </p:spPr>
        <p:txBody>
          <a:bodyPr vert="horz" lIns="91440" tIns="45720" rIns="91440" bIns="45720" rtlCol="0" anchor="ctr">
            <a:normAutofit/>
          </a:bodyPr>
          <a:lstStyle/>
          <a:p>
            <a:pPr defTabSz="914400">
              <a:lnSpc>
                <a:spcPct val="90000"/>
              </a:lnSpc>
            </a:pPr>
            <a:r>
              <a:rPr lang="en-US" sz="4400" dirty="0">
                <a:solidFill>
                  <a:srgbClr val="FFFFFF"/>
                </a:solidFill>
              </a:rPr>
              <a:t>Chinese Privet</a:t>
            </a:r>
          </a:p>
        </p:txBody>
      </p:sp>
      <p:sp>
        <p:nvSpPr>
          <p:cNvPr id="20" name="Content Placeholder 19">
            <a:extLst>
              <a:ext uri="{FF2B5EF4-FFF2-40B4-BE49-F238E27FC236}">
                <a16:creationId xmlns:a16="http://schemas.microsoft.com/office/drawing/2014/main" id="{472274E9-0EDB-4EE2-8D00-8EB31F0320DA}"/>
              </a:ext>
            </a:extLst>
          </p:cNvPr>
          <p:cNvSpPr>
            <a:spLocks noGrp="1"/>
          </p:cNvSpPr>
          <p:nvPr>
            <p:ph idx="1"/>
          </p:nvPr>
        </p:nvSpPr>
        <p:spPr>
          <a:xfrm>
            <a:off x="7549896" y="1667506"/>
            <a:ext cx="3803904" cy="3660185"/>
          </a:xfrm>
        </p:spPr>
        <p:txBody>
          <a:bodyPr vert="horz" lIns="91440" tIns="45720" rIns="91440" bIns="45720" rtlCol="0" anchor="ctr">
            <a:normAutofit/>
          </a:bodyPr>
          <a:lstStyle/>
          <a:p>
            <a:pPr marL="320040" indent="-320040" defTabSz="914400">
              <a:lnSpc>
                <a:spcPct val="100000"/>
              </a:lnSpc>
              <a:spcBef>
                <a:spcPts val="0"/>
              </a:spcBef>
              <a:buClr>
                <a:schemeClr val="accent1"/>
              </a:buClr>
              <a:buFont typeface="Wingdings" panose="05000000000000000000" pitchFamily="2" charset="2"/>
              <a:buChar char="§"/>
            </a:pPr>
            <a:r>
              <a:rPr lang="en-US" sz="2200" dirty="0">
                <a:solidFill>
                  <a:schemeClr val="tx1"/>
                </a:solidFill>
              </a:rPr>
              <a:t>Grows to 20 feet tall.</a:t>
            </a:r>
          </a:p>
          <a:p>
            <a:pPr marL="320040" indent="-320040" defTabSz="914400">
              <a:lnSpc>
                <a:spcPct val="100000"/>
              </a:lnSpc>
              <a:spcBef>
                <a:spcPts val="0"/>
              </a:spcBef>
              <a:buClr>
                <a:schemeClr val="accent1"/>
              </a:buClr>
              <a:buFont typeface="Wingdings" panose="05000000000000000000" pitchFamily="2" charset="2"/>
              <a:buChar char="§"/>
            </a:pPr>
            <a:endParaRPr lang="en-US" sz="2200" dirty="0">
              <a:solidFill>
                <a:schemeClr val="tx1"/>
              </a:solidFill>
            </a:endParaRPr>
          </a:p>
          <a:p>
            <a:pPr marL="320040" indent="-320040" defTabSz="914400">
              <a:lnSpc>
                <a:spcPct val="100000"/>
              </a:lnSpc>
              <a:spcBef>
                <a:spcPts val="0"/>
              </a:spcBef>
              <a:buClr>
                <a:schemeClr val="accent1"/>
              </a:buClr>
              <a:buFont typeface="Wingdings" panose="05000000000000000000" pitchFamily="2" charset="2"/>
              <a:buChar char="§"/>
            </a:pPr>
            <a:r>
              <a:rPr lang="en-US" sz="2200" dirty="0">
                <a:solidFill>
                  <a:schemeClr val="tx1"/>
                </a:solidFill>
              </a:rPr>
              <a:t>Shades out midstory in native forests.</a:t>
            </a:r>
          </a:p>
          <a:p>
            <a:pPr marL="320040" indent="-320040" defTabSz="914400">
              <a:lnSpc>
                <a:spcPct val="100000"/>
              </a:lnSpc>
              <a:spcBef>
                <a:spcPts val="0"/>
              </a:spcBef>
              <a:buClr>
                <a:schemeClr val="accent1"/>
              </a:buClr>
              <a:buFont typeface="Wingdings" panose="05000000000000000000" pitchFamily="2" charset="2"/>
              <a:buChar char="§"/>
            </a:pPr>
            <a:endParaRPr lang="en-US" sz="2200" dirty="0">
              <a:solidFill>
                <a:schemeClr val="tx1"/>
              </a:solidFill>
            </a:endParaRPr>
          </a:p>
          <a:p>
            <a:pPr marL="320040" indent="-320040" defTabSz="914400">
              <a:lnSpc>
                <a:spcPct val="100000"/>
              </a:lnSpc>
              <a:spcBef>
                <a:spcPts val="0"/>
              </a:spcBef>
              <a:buClr>
                <a:schemeClr val="accent1"/>
              </a:buClr>
              <a:buFont typeface="Wingdings" panose="05000000000000000000" pitchFamily="2" charset="2"/>
              <a:buChar char="§"/>
            </a:pPr>
            <a:r>
              <a:rPr lang="en-US" sz="2200" dirty="0">
                <a:solidFill>
                  <a:schemeClr val="tx1"/>
                </a:solidFill>
              </a:rPr>
              <a:t>Prevents natural regeneration of trees.</a:t>
            </a:r>
          </a:p>
        </p:txBody>
      </p:sp>
      <p:pic>
        <p:nvPicPr>
          <p:cNvPr id="16" name="Content Placeholder 15" descr="A man standing in growing Chinese privet.">
            <a:extLst>
              <a:ext uri="{FF2B5EF4-FFF2-40B4-BE49-F238E27FC236}">
                <a16:creationId xmlns:a16="http://schemas.microsoft.com/office/drawing/2014/main" id="{CBB46A79-7B70-43AF-807E-D603F5F8C223}"/>
              </a:ext>
            </a:extLst>
          </p:cNvPr>
          <p:cNvPicPr>
            <a:picLocks noChangeAspect="1"/>
          </p:cNvPicPr>
          <p:nvPr/>
        </p:nvPicPr>
        <p:blipFill rotWithShape="1">
          <a:blip r:embed="rId2"/>
          <a:srcRect t="10872" r="-1" b="10871"/>
          <a:stretch/>
        </p:blipFill>
        <p:spPr>
          <a:xfrm>
            <a:off x="540307" y="1598907"/>
            <a:ext cx="6236208" cy="3660185"/>
          </a:xfrm>
          <a:prstGeom prst="rect">
            <a:avLst/>
          </a:prstGeom>
        </p:spPr>
      </p:pic>
      <p:sp>
        <p:nvSpPr>
          <p:cNvPr id="6" name="Title 1">
            <a:extLst>
              <a:ext uri="{FF2B5EF4-FFF2-40B4-BE49-F238E27FC236}">
                <a16:creationId xmlns:a16="http://schemas.microsoft.com/office/drawing/2014/main" id="{9D46E2C7-9400-AFC4-456A-0D75B8488002}"/>
              </a:ext>
            </a:extLst>
          </p:cNvPr>
          <p:cNvSpPr txBox="1">
            <a:spLocks/>
          </p:cNvSpPr>
          <p:nvPr/>
        </p:nvSpPr>
        <p:spPr>
          <a:xfrm>
            <a:off x="184368" y="722892"/>
            <a:ext cx="10972800" cy="806938"/>
          </a:xfr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4"/>
                </a:solidFill>
              </a:rPr>
              <a:t>Chinese privet characteristics</a:t>
            </a:r>
          </a:p>
        </p:txBody>
      </p:sp>
    </p:spTree>
    <p:extLst>
      <p:ext uri="{BB962C8B-B14F-4D97-AF65-F5344CB8AC3E}">
        <p14:creationId xmlns:p14="http://schemas.microsoft.com/office/powerpoint/2010/main" val="4005570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inese privet root suckers growing.">
            <a:extLst>
              <a:ext uri="{FF2B5EF4-FFF2-40B4-BE49-F238E27FC236}">
                <a16:creationId xmlns:a16="http://schemas.microsoft.com/office/drawing/2014/main" id="{0A75CAA6-B863-45C7-A9F4-C58333E9E040}"/>
              </a:ext>
            </a:extLst>
          </p:cNvPr>
          <p:cNvPicPr>
            <a:picLocks noGrp="1" noChangeAspect="1"/>
          </p:cNvPicPr>
          <p:nvPr>
            <p:ph idx="1"/>
          </p:nvPr>
        </p:nvPicPr>
        <p:blipFill>
          <a:blip r:embed="rId2"/>
          <a:stretch>
            <a:fillRect/>
          </a:stretch>
        </p:blipFill>
        <p:spPr>
          <a:xfrm>
            <a:off x="1052469" y="1518286"/>
            <a:ext cx="6795580" cy="4525963"/>
          </a:xfrm>
          <a:prstGeom prst="rect">
            <a:avLst/>
          </a:prstGeom>
        </p:spPr>
      </p:pic>
      <p:sp>
        <p:nvSpPr>
          <p:cNvPr id="8" name="Title 1">
            <a:extLst>
              <a:ext uri="{FF2B5EF4-FFF2-40B4-BE49-F238E27FC236}">
                <a16:creationId xmlns:a16="http://schemas.microsoft.com/office/drawing/2014/main" id="{447C7B39-2896-0450-88E5-1F374B328A89}"/>
              </a:ext>
            </a:extLst>
          </p:cNvPr>
          <p:cNvSpPr txBox="1">
            <a:spLocks/>
          </p:cNvSpPr>
          <p:nvPr/>
        </p:nvSpPr>
        <p:spPr>
          <a:xfrm>
            <a:off x="184368" y="722892"/>
            <a:ext cx="10972800" cy="806938"/>
          </a:xfr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4"/>
                </a:solidFill>
              </a:rPr>
              <a:t>Chinese privet root suckers</a:t>
            </a:r>
          </a:p>
        </p:txBody>
      </p:sp>
    </p:spTree>
    <p:extLst>
      <p:ext uri="{BB962C8B-B14F-4D97-AF65-F5344CB8AC3E}">
        <p14:creationId xmlns:p14="http://schemas.microsoft.com/office/powerpoint/2010/main" val="21514116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92360-1690-4DF9-9F91-B7EF8B9E7C2E}"/>
              </a:ext>
            </a:extLst>
          </p:cNvPr>
          <p:cNvSpPr>
            <a:spLocks noGrp="1"/>
          </p:cNvSpPr>
          <p:nvPr>
            <p:ph type="title"/>
          </p:nvPr>
        </p:nvSpPr>
        <p:spPr>
          <a:xfrm>
            <a:off x="6736924" y="857675"/>
            <a:ext cx="4566230" cy="3847033"/>
          </a:xfrm>
        </p:spPr>
        <p:txBody>
          <a:bodyPr vert="horz" lIns="91440" tIns="45720" rIns="91440" bIns="45720" rtlCol="0" anchor="b">
            <a:normAutofit/>
          </a:bodyPr>
          <a:lstStyle/>
          <a:p>
            <a:pPr algn="ctr" defTabSz="914400">
              <a:lnSpc>
                <a:spcPct val="90000"/>
              </a:lnSpc>
            </a:pPr>
            <a:r>
              <a:rPr lang="en-US" sz="4800">
                <a:solidFill>
                  <a:srgbClr val="FFFFFF"/>
                </a:solidFill>
              </a:rPr>
              <a:t>Chinese Privet – typical multi-stemmed growth habit</a:t>
            </a:r>
          </a:p>
        </p:txBody>
      </p:sp>
      <p:sp>
        <p:nvSpPr>
          <p:cNvPr id="9" name="Content Placeholder 8">
            <a:extLst>
              <a:ext uri="{FF2B5EF4-FFF2-40B4-BE49-F238E27FC236}">
                <a16:creationId xmlns:a16="http://schemas.microsoft.com/office/drawing/2014/main" id="{6A387FF0-1CBE-40FE-B4A3-D39182632593}"/>
              </a:ext>
            </a:extLst>
          </p:cNvPr>
          <p:cNvSpPr>
            <a:spLocks noGrp="1"/>
          </p:cNvSpPr>
          <p:nvPr>
            <p:ph idx="1"/>
          </p:nvPr>
        </p:nvSpPr>
        <p:spPr>
          <a:xfrm>
            <a:off x="6736924" y="4832627"/>
            <a:ext cx="4535850" cy="1165717"/>
          </a:xfrm>
        </p:spPr>
        <p:txBody>
          <a:bodyPr vert="horz" lIns="91440" tIns="45720" rIns="91440" bIns="45720" rtlCol="0">
            <a:normAutofit/>
          </a:bodyPr>
          <a:lstStyle/>
          <a:p>
            <a:pPr algn="ctr" defTabSz="914400">
              <a:lnSpc>
                <a:spcPct val="90000"/>
              </a:lnSpc>
              <a:spcBef>
                <a:spcPts val="1000"/>
              </a:spcBef>
            </a:pPr>
            <a:r>
              <a:rPr lang="en-US" sz="1900">
                <a:solidFill>
                  <a:srgbClr val="FFFFFF"/>
                </a:solidFill>
              </a:rPr>
              <a:t>When left unchecked, develops dense thickets with many trunks coming from a common root system.</a:t>
            </a:r>
          </a:p>
        </p:txBody>
      </p:sp>
      <p:pic>
        <p:nvPicPr>
          <p:cNvPr id="5" name="Content Placeholder 4" descr="photo of chinese privet growing across other woody plant species.">
            <a:extLst>
              <a:ext uri="{FF2B5EF4-FFF2-40B4-BE49-F238E27FC236}">
                <a16:creationId xmlns:a16="http://schemas.microsoft.com/office/drawing/2014/main" id="{F73AA60A-E4DA-4F2F-BF40-5BDF687E406F}"/>
              </a:ext>
            </a:extLst>
          </p:cNvPr>
          <p:cNvPicPr>
            <a:picLocks noChangeAspect="1"/>
          </p:cNvPicPr>
          <p:nvPr/>
        </p:nvPicPr>
        <p:blipFill rotWithShape="1">
          <a:blip r:embed="rId2"/>
          <a:srcRect l="12300" r="20680" b="-1"/>
          <a:stretch/>
        </p:blipFill>
        <p:spPr>
          <a:xfrm>
            <a:off x="6096000" y="1090159"/>
            <a:ext cx="4593715" cy="5140669"/>
          </a:xfrm>
          <a:prstGeom prst="rect">
            <a:avLst/>
          </a:prstGeom>
        </p:spPr>
      </p:pic>
      <p:sp>
        <p:nvSpPr>
          <p:cNvPr id="3" name="Title 1">
            <a:extLst>
              <a:ext uri="{FF2B5EF4-FFF2-40B4-BE49-F238E27FC236}">
                <a16:creationId xmlns:a16="http://schemas.microsoft.com/office/drawing/2014/main" id="{6A49FC2F-95E0-A78E-D008-A33B7D3B54B2}"/>
              </a:ext>
            </a:extLst>
          </p:cNvPr>
          <p:cNvSpPr txBox="1">
            <a:spLocks/>
          </p:cNvSpPr>
          <p:nvPr/>
        </p:nvSpPr>
        <p:spPr>
          <a:xfrm>
            <a:off x="184368" y="722891"/>
            <a:ext cx="7165556" cy="2610617"/>
          </a:xfr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4"/>
                </a:solidFill>
              </a:rPr>
              <a:t>Chinese privet multiple stems</a:t>
            </a:r>
          </a:p>
        </p:txBody>
      </p:sp>
    </p:spTree>
    <p:extLst>
      <p:ext uri="{BB962C8B-B14F-4D97-AF65-F5344CB8AC3E}">
        <p14:creationId xmlns:p14="http://schemas.microsoft.com/office/powerpoint/2010/main" val="2139399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92360-1690-4DF9-9F91-B7EF8B9E7C2E}"/>
              </a:ext>
            </a:extLst>
          </p:cNvPr>
          <p:cNvSpPr>
            <a:spLocks noGrp="1"/>
          </p:cNvSpPr>
          <p:nvPr>
            <p:ph type="title"/>
          </p:nvPr>
        </p:nvSpPr>
        <p:spPr>
          <a:xfrm>
            <a:off x="6736924" y="857675"/>
            <a:ext cx="4566230" cy="3847033"/>
          </a:xfrm>
        </p:spPr>
        <p:txBody>
          <a:bodyPr vert="horz" lIns="91440" tIns="45720" rIns="91440" bIns="45720" rtlCol="0" anchor="b">
            <a:normAutofit/>
          </a:bodyPr>
          <a:lstStyle/>
          <a:p>
            <a:pPr algn="ctr" defTabSz="914400">
              <a:lnSpc>
                <a:spcPct val="90000"/>
              </a:lnSpc>
            </a:pPr>
            <a:r>
              <a:rPr lang="en-US" sz="4800" dirty="0">
                <a:solidFill>
                  <a:srgbClr val="FFFFFF"/>
                </a:solidFill>
              </a:rPr>
              <a:t>Chinese Privet – typical multi-stemmed growth habit</a:t>
            </a:r>
          </a:p>
        </p:txBody>
      </p:sp>
      <p:sp>
        <p:nvSpPr>
          <p:cNvPr id="9" name="Content Placeholder 8">
            <a:extLst>
              <a:ext uri="{FF2B5EF4-FFF2-40B4-BE49-F238E27FC236}">
                <a16:creationId xmlns:a16="http://schemas.microsoft.com/office/drawing/2014/main" id="{6A387FF0-1CBE-40FE-B4A3-D39182632593}"/>
              </a:ext>
            </a:extLst>
          </p:cNvPr>
          <p:cNvSpPr>
            <a:spLocks noGrp="1"/>
          </p:cNvSpPr>
          <p:nvPr>
            <p:ph idx="1"/>
          </p:nvPr>
        </p:nvSpPr>
        <p:spPr>
          <a:xfrm>
            <a:off x="6736924" y="4832627"/>
            <a:ext cx="4535850" cy="1165717"/>
          </a:xfrm>
        </p:spPr>
        <p:txBody>
          <a:bodyPr vert="horz" lIns="91440" tIns="45720" rIns="91440" bIns="45720" rtlCol="0">
            <a:normAutofit/>
          </a:bodyPr>
          <a:lstStyle/>
          <a:p>
            <a:pPr algn="ctr" defTabSz="914400">
              <a:lnSpc>
                <a:spcPct val="90000"/>
              </a:lnSpc>
              <a:spcBef>
                <a:spcPts val="1000"/>
              </a:spcBef>
            </a:pPr>
            <a:r>
              <a:rPr lang="en-US" sz="1900">
                <a:solidFill>
                  <a:srgbClr val="FFFFFF"/>
                </a:solidFill>
              </a:rPr>
              <a:t>When left unchecked, develops dense thickets with many trunks coming from a common root system.</a:t>
            </a:r>
          </a:p>
        </p:txBody>
      </p:sp>
      <p:sp>
        <p:nvSpPr>
          <p:cNvPr id="3" name="Title 1">
            <a:extLst>
              <a:ext uri="{FF2B5EF4-FFF2-40B4-BE49-F238E27FC236}">
                <a16:creationId xmlns:a16="http://schemas.microsoft.com/office/drawing/2014/main" id="{6A49FC2F-95E0-A78E-D008-A33B7D3B54B2}"/>
              </a:ext>
            </a:extLst>
          </p:cNvPr>
          <p:cNvSpPr txBox="1">
            <a:spLocks/>
          </p:cNvSpPr>
          <p:nvPr/>
        </p:nvSpPr>
        <p:spPr>
          <a:xfrm>
            <a:off x="184368" y="722891"/>
            <a:ext cx="5139986" cy="2610617"/>
          </a:xfr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4"/>
                </a:solidFill>
              </a:rPr>
              <a:t>Chinese privet flowers and foliage</a:t>
            </a:r>
          </a:p>
        </p:txBody>
      </p:sp>
      <p:pic>
        <p:nvPicPr>
          <p:cNvPr id="10" name="Content Placeholder 9" descr="leaves of chinese privet">
            <a:extLst>
              <a:ext uri="{FF2B5EF4-FFF2-40B4-BE49-F238E27FC236}">
                <a16:creationId xmlns:a16="http://schemas.microsoft.com/office/drawing/2014/main" id="{0334F9B8-51E0-4D10-9EFD-29EAC4BF3156}"/>
              </a:ext>
            </a:extLst>
          </p:cNvPr>
          <p:cNvPicPr>
            <a:picLocks noChangeAspect="1"/>
          </p:cNvPicPr>
          <p:nvPr/>
        </p:nvPicPr>
        <p:blipFill>
          <a:blip r:embed="rId2"/>
          <a:stretch>
            <a:fillRect/>
          </a:stretch>
        </p:blipFill>
        <p:spPr>
          <a:xfrm>
            <a:off x="1694578" y="2326306"/>
            <a:ext cx="4869244" cy="3651933"/>
          </a:xfrm>
          <a:prstGeom prst="rect">
            <a:avLst/>
          </a:prstGeom>
        </p:spPr>
      </p:pic>
      <p:pic>
        <p:nvPicPr>
          <p:cNvPr id="11" name="Content Placeholder 10" descr="flowers of chinese privet">
            <a:extLst>
              <a:ext uri="{FF2B5EF4-FFF2-40B4-BE49-F238E27FC236}">
                <a16:creationId xmlns:a16="http://schemas.microsoft.com/office/drawing/2014/main" id="{FF09F3BA-70AE-48DE-8037-7CB53FF1D419}"/>
              </a:ext>
            </a:extLst>
          </p:cNvPr>
          <p:cNvPicPr>
            <a:picLocks noChangeAspect="1"/>
          </p:cNvPicPr>
          <p:nvPr/>
        </p:nvPicPr>
        <p:blipFill>
          <a:blip r:embed="rId3"/>
          <a:stretch>
            <a:fillRect/>
          </a:stretch>
        </p:blipFill>
        <p:spPr>
          <a:xfrm>
            <a:off x="6834564" y="2312901"/>
            <a:ext cx="4887119" cy="3665339"/>
          </a:xfrm>
          <a:prstGeom prst="rect">
            <a:avLst/>
          </a:prstGeom>
        </p:spPr>
      </p:pic>
      <p:sp>
        <p:nvSpPr>
          <p:cNvPr id="4" name="Text Placeholder 5">
            <a:extLst>
              <a:ext uri="{FF2B5EF4-FFF2-40B4-BE49-F238E27FC236}">
                <a16:creationId xmlns:a16="http://schemas.microsoft.com/office/drawing/2014/main" id="{BAC6B76D-A7F7-9434-DBF9-8603D8D09CF5}"/>
              </a:ext>
            </a:extLst>
          </p:cNvPr>
          <p:cNvSpPr txBox="1">
            <a:spLocks/>
          </p:cNvSpPr>
          <p:nvPr/>
        </p:nvSpPr>
        <p:spPr>
          <a:xfrm>
            <a:off x="1492586" y="1877727"/>
            <a:ext cx="5157787" cy="448579"/>
          </a:xfr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t>Opposite leaves,  1-2.5 inches long</a:t>
            </a:r>
          </a:p>
        </p:txBody>
      </p:sp>
      <p:sp>
        <p:nvSpPr>
          <p:cNvPr id="6" name="Text Placeholder 7">
            <a:extLst>
              <a:ext uri="{FF2B5EF4-FFF2-40B4-BE49-F238E27FC236}">
                <a16:creationId xmlns:a16="http://schemas.microsoft.com/office/drawing/2014/main" id="{8CE3F713-B074-6329-EAB1-394FF58E9B2B}"/>
              </a:ext>
            </a:extLst>
          </p:cNvPr>
          <p:cNvSpPr txBox="1">
            <a:spLocks/>
          </p:cNvSpPr>
          <p:nvPr/>
        </p:nvSpPr>
        <p:spPr>
          <a:xfrm>
            <a:off x="7055569" y="1874902"/>
            <a:ext cx="5183188" cy="823912"/>
          </a:xfr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t>Flowers occur April to June</a:t>
            </a:r>
          </a:p>
        </p:txBody>
      </p:sp>
    </p:spTree>
    <p:extLst>
      <p:ext uri="{BB962C8B-B14F-4D97-AF65-F5344CB8AC3E}">
        <p14:creationId xmlns:p14="http://schemas.microsoft.com/office/powerpoint/2010/main" val="37696455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A387FF0-1CBE-40FE-B4A3-D39182632593}"/>
              </a:ext>
            </a:extLst>
          </p:cNvPr>
          <p:cNvSpPr>
            <a:spLocks noGrp="1"/>
          </p:cNvSpPr>
          <p:nvPr>
            <p:ph idx="1"/>
          </p:nvPr>
        </p:nvSpPr>
        <p:spPr>
          <a:xfrm>
            <a:off x="6736924" y="4832627"/>
            <a:ext cx="4535850" cy="1165717"/>
          </a:xfrm>
        </p:spPr>
        <p:txBody>
          <a:bodyPr vert="horz" lIns="91440" tIns="45720" rIns="91440" bIns="45720" rtlCol="0">
            <a:normAutofit/>
          </a:bodyPr>
          <a:lstStyle/>
          <a:p>
            <a:pPr algn="ctr" defTabSz="914400">
              <a:lnSpc>
                <a:spcPct val="90000"/>
              </a:lnSpc>
              <a:spcBef>
                <a:spcPts val="1000"/>
              </a:spcBef>
            </a:pPr>
            <a:r>
              <a:rPr lang="en-US" sz="1900">
                <a:solidFill>
                  <a:srgbClr val="FFFFFF"/>
                </a:solidFill>
              </a:rPr>
              <a:t>When left unchecked, develops dense thickets with many trunks coming from a common root system.</a:t>
            </a:r>
          </a:p>
        </p:txBody>
      </p:sp>
      <p:sp>
        <p:nvSpPr>
          <p:cNvPr id="3" name="Title 1">
            <a:extLst>
              <a:ext uri="{FF2B5EF4-FFF2-40B4-BE49-F238E27FC236}">
                <a16:creationId xmlns:a16="http://schemas.microsoft.com/office/drawing/2014/main" id="{6A49FC2F-95E0-A78E-D008-A33B7D3B54B2}"/>
              </a:ext>
            </a:extLst>
          </p:cNvPr>
          <p:cNvSpPr txBox="1">
            <a:spLocks/>
          </p:cNvSpPr>
          <p:nvPr/>
        </p:nvSpPr>
        <p:spPr>
          <a:xfrm>
            <a:off x="184368" y="722891"/>
            <a:ext cx="4989516" cy="2610617"/>
          </a:xfr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4"/>
                </a:solidFill>
              </a:rPr>
              <a:t>Chinese privet fruit </a:t>
            </a:r>
            <a:r>
              <a:rPr lang="en-US" sz="3400" b="1" i="1" dirty="0">
                <a:solidFill>
                  <a:schemeClr val="accent4"/>
                </a:solidFill>
              </a:rPr>
              <a:t>(toxic to humans)</a:t>
            </a:r>
          </a:p>
        </p:txBody>
      </p:sp>
      <p:pic>
        <p:nvPicPr>
          <p:cNvPr id="4" name="Content Placeholder 3" descr="unripe fruit of chinese privet.">
            <a:extLst>
              <a:ext uri="{FF2B5EF4-FFF2-40B4-BE49-F238E27FC236}">
                <a16:creationId xmlns:a16="http://schemas.microsoft.com/office/drawing/2014/main" id="{BF0C17E0-675F-F809-B95B-1082C5C41F79}"/>
              </a:ext>
            </a:extLst>
          </p:cNvPr>
          <p:cNvPicPr>
            <a:picLocks noChangeAspect="1"/>
          </p:cNvPicPr>
          <p:nvPr/>
        </p:nvPicPr>
        <p:blipFill>
          <a:blip r:embed="rId2"/>
          <a:stretch>
            <a:fillRect/>
          </a:stretch>
        </p:blipFill>
        <p:spPr>
          <a:xfrm>
            <a:off x="945644" y="2505075"/>
            <a:ext cx="4572000" cy="3429000"/>
          </a:xfrm>
          <a:prstGeom prst="rect">
            <a:avLst/>
          </a:prstGeom>
        </p:spPr>
      </p:pic>
      <p:pic>
        <p:nvPicPr>
          <p:cNvPr id="6" name="Content Placeholder 11" descr="ripe fruit of chinese privet.">
            <a:extLst>
              <a:ext uri="{FF2B5EF4-FFF2-40B4-BE49-F238E27FC236}">
                <a16:creationId xmlns:a16="http://schemas.microsoft.com/office/drawing/2014/main" id="{A6870004-B650-5EDC-8241-BE416AC404C8}"/>
              </a:ext>
            </a:extLst>
          </p:cNvPr>
          <p:cNvPicPr>
            <a:picLocks noChangeAspect="1"/>
          </p:cNvPicPr>
          <p:nvPr/>
        </p:nvPicPr>
        <p:blipFill>
          <a:blip r:embed="rId3"/>
          <a:stretch>
            <a:fillRect/>
          </a:stretch>
        </p:blipFill>
        <p:spPr>
          <a:xfrm>
            <a:off x="5997575" y="2505075"/>
            <a:ext cx="4572000" cy="3429000"/>
          </a:xfrm>
          <a:prstGeom prst="rect">
            <a:avLst/>
          </a:prstGeom>
        </p:spPr>
      </p:pic>
      <p:sp>
        <p:nvSpPr>
          <p:cNvPr id="7" name="Text Placeholder 7">
            <a:extLst>
              <a:ext uri="{FF2B5EF4-FFF2-40B4-BE49-F238E27FC236}">
                <a16:creationId xmlns:a16="http://schemas.microsoft.com/office/drawing/2014/main" id="{E7188016-DBBC-322B-6117-53B192556588}"/>
              </a:ext>
            </a:extLst>
          </p:cNvPr>
          <p:cNvSpPr txBox="1">
            <a:spLocks/>
          </p:cNvSpPr>
          <p:nvPr/>
        </p:nvSpPr>
        <p:spPr>
          <a:xfrm>
            <a:off x="5913232" y="2028199"/>
            <a:ext cx="5696175" cy="823912"/>
          </a:xfr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t>Ripe – purple to black - .5 inch long</a:t>
            </a:r>
          </a:p>
        </p:txBody>
      </p:sp>
      <p:sp>
        <p:nvSpPr>
          <p:cNvPr id="8" name="Text Placeholder 5">
            <a:extLst>
              <a:ext uri="{FF2B5EF4-FFF2-40B4-BE49-F238E27FC236}">
                <a16:creationId xmlns:a16="http://schemas.microsoft.com/office/drawing/2014/main" id="{25716894-74AD-B35D-84AE-93B64D3C415C}"/>
              </a:ext>
            </a:extLst>
          </p:cNvPr>
          <p:cNvSpPr txBox="1">
            <a:spLocks/>
          </p:cNvSpPr>
          <p:nvPr/>
        </p:nvSpPr>
        <p:spPr>
          <a:xfrm>
            <a:off x="962179" y="2028199"/>
            <a:ext cx="5157787" cy="823912"/>
          </a:xfr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t>Unripe - green</a:t>
            </a:r>
          </a:p>
        </p:txBody>
      </p:sp>
    </p:spTree>
    <p:extLst>
      <p:ext uri="{BB962C8B-B14F-4D97-AF65-F5344CB8AC3E}">
        <p14:creationId xmlns:p14="http://schemas.microsoft.com/office/powerpoint/2010/main" val="35527998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B0D98CF-317C-45ED-805D-7C070E6DB317}"/>
              </a:ext>
            </a:extLst>
          </p:cNvPr>
          <p:cNvSpPr>
            <a:spLocks noGrp="1"/>
          </p:cNvSpPr>
          <p:nvPr>
            <p:ph type="title"/>
          </p:nvPr>
        </p:nvSpPr>
        <p:spPr>
          <a:xfrm>
            <a:off x="242242" y="635000"/>
            <a:ext cx="10972800" cy="806938"/>
          </a:xfrm>
        </p:spPr>
        <p:txBody>
          <a:bodyPr/>
          <a:lstStyle/>
          <a:p>
            <a:r>
              <a:rPr lang="en-US" sz="3600" b="1" dirty="0">
                <a:solidFill>
                  <a:schemeClr val="accent4"/>
                </a:solidFill>
              </a:rPr>
              <a:t>Privet hedge in flowering – urban setting</a:t>
            </a:r>
          </a:p>
        </p:txBody>
      </p:sp>
      <p:pic>
        <p:nvPicPr>
          <p:cNvPr id="10" name="Content Placeholder 9" descr="An example showing how Chinese privet is used in urban areas as a hedge.">
            <a:extLst>
              <a:ext uri="{FF2B5EF4-FFF2-40B4-BE49-F238E27FC236}">
                <a16:creationId xmlns:a16="http://schemas.microsoft.com/office/drawing/2014/main" id="{C2300A8A-25D0-4F85-885B-EDBB5F0F2B3F}"/>
              </a:ext>
            </a:extLst>
          </p:cNvPr>
          <p:cNvPicPr>
            <a:picLocks noGrp="1" noChangeAspect="1"/>
          </p:cNvPicPr>
          <p:nvPr>
            <p:ph idx="1"/>
          </p:nvPr>
        </p:nvPicPr>
        <p:blipFill>
          <a:blip r:embed="rId2"/>
          <a:stretch>
            <a:fillRect/>
          </a:stretch>
        </p:blipFill>
        <p:spPr>
          <a:xfrm>
            <a:off x="1665287" y="1639094"/>
            <a:ext cx="7543800" cy="4448175"/>
          </a:xfrm>
          <a:prstGeom prst="rect">
            <a:avLst/>
          </a:prstGeom>
        </p:spPr>
      </p:pic>
    </p:spTree>
    <p:extLst>
      <p:ext uri="{BB962C8B-B14F-4D97-AF65-F5344CB8AC3E}">
        <p14:creationId xmlns:p14="http://schemas.microsoft.com/office/powerpoint/2010/main" val="591554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4316A-CE46-41F8-949A-6DF11F276847}"/>
              </a:ext>
            </a:extLst>
          </p:cNvPr>
          <p:cNvSpPr>
            <a:spLocks noGrp="1"/>
          </p:cNvSpPr>
          <p:nvPr>
            <p:ph type="title"/>
          </p:nvPr>
        </p:nvSpPr>
        <p:spPr>
          <a:xfrm>
            <a:off x="253816" y="635000"/>
            <a:ext cx="10972800" cy="806938"/>
          </a:xfrm>
        </p:spPr>
        <p:txBody>
          <a:bodyPr/>
          <a:lstStyle/>
          <a:p>
            <a:r>
              <a:rPr lang="en-US" sz="3600" b="1" dirty="0">
                <a:solidFill>
                  <a:schemeClr val="accent4"/>
                </a:solidFill>
              </a:rPr>
              <a:t>Removal by hand when small</a:t>
            </a:r>
          </a:p>
        </p:txBody>
      </p:sp>
      <p:pic>
        <p:nvPicPr>
          <p:cNvPr id="5" name="Content Placeholder 4" descr="a person pulling a chinese privet sucker out of the ground by hand.">
            <a:extLst>
              <a:ext uri="{FF2B5EF4-FFF2-40B4-BE49-F238E27FC236}">
                <a16:creationId xmlns:a16="http://schemas.microsoft.com/office/drawing/2014/main" id="{0C220FA6-402A-445E-9692-E07F4E332A46}"/>
              </a:ext>
            </a:extLst>
          </p:cNvPr>
          <p:cNvPicPr>
            <a:picLocks noGrp="1" noChangeAspect="1"/>
          </p:cNvPicPr>
          <p:nvPr>
            <p:ph idx="1"/>
          </p:nvPr>
        </p:nvPicPr>
        <p:blipFill>
          <a:blip r:embed="rId2"/>
          <a:stretch>
            <a:fillRect/>
          </a:stretch>
        </p:blipFill>
        <p:spPr>
          <a:xfrm>
            <a:off x="2152064" y="1697037"/>
            <a:ext cx="6795580" cy="4525963"/>
          </a:xfrm>
          <a:prstGeom prst="rect">
            <a:avLst/>
          </a:prstGeom>
        </p:spPr>
      </p:pic>
    </p:spTree>
    <p:extLst>
      <p:ext uri="{BB962C8B-B14F-4D97-AF65-F5344CB8AC3E}">
        <p14:creationId xmlns:p14="http://schemas.microsoft.com/office/powerpoint/2010/main" val="24048702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89EC3-56C1-455D-97BA-103B8D57E564}"/>
              </a:ext>
            </a:extLst>
          </p:cNvPr>
          <p:cNvSpPr>
            <a:spLocks noGrp="1"/>
          </p:cNvSpPr>
          <p:nvPr>
            <p:ph type="title"/>
          </p:nvPr>
        </p:nvSpPr>
        <p:spPr>
          <a:xfrm>
            <a:off x="242241" y="653444"/>
            <a:ext cx="10972800" cy="806938"/>
          </a:xfrm>
        </p:spPr>
        <p:txBody>
          <a:bodyPr/>
          <a:lstStyle/>
          <a:p>
            <a:r>
              <a:rPr lang="en-US" sz="3600" b="1" dirty="0">
                <a:solidFill>
                  <a:schemeClr val="accent4"/>
                </a:solidFill>
              </a:rPr>
              <a:t>More bad news about privet</a:t>
            </a:r>
          </a:p>
        </p:txBody>
      </p:sp>
      <p:sp>
        <p:nvSpPr>
          <p:cNvPr id="3" name="Content Placeholder 2">
            <a:extLst>
              <a:ext uri="{FF2B5EF4-FFF2-40B4-BE49-F238E27FC236}">
                <a16:creationId xmlns:a16="http://schemas.microsoft.com/office/drawing/2014/main" id="{3A8B08AF-B0EF-4B5F-BED3-F72487A4D8A3}"/>
              </a:ext>
            </a:extLst>
          </p:cNvPr>
          <p:cNvSpPr>
            <a:spLocks noGrp="1"/>
          </p:cNvSpPr>
          <p:nvPr>
            <p:ph idx="1"/>
          </p:nvPr>
        </p:nvSpPr>
        <p:spPr>
          <a:xfrm>
            <a:off x="640825" y="1460382"/>
            <a:ext cx="10175632" cy="4525963"/>
          </a:xfrm>
        </p:spPr>
        <p:txBody>
          <a:bodyPr lIns="91440" tIns="45720" rIns="91440" bIns="45720" anchor="t"/>
          <a:lstStyle/>
          <a:p>
            <a:pPr marL="320040" indent="-320040">
              <a:lnSpc>
                <a:spcPct val="100000"/>
              </a:lnSpc>
              <a:spcBef>
                <a:spcPts val="0"/>
              </a:spcBef>
              <a:buClr>
                <a:schemeClr val="accent1"/>
              </a:buClr>
              <a:buFont typeface="Wingdings" panose="05000000000000000000" pitchFamily="2" charset="2"/>
              <a:buChar char="§"/>
            </a:pPr>
            <a:r>
              <a:rPr lang="en-US" sz="2000" dirty="0"/>
              <a:t>There are 9 species of </a:t>
            </a:r>
            <a:r>
              <a:rPr lang="en-US" sz="2000" i="1" dirty="0"/>
              <a:t>Ligustrum </a:t>
            </a:r>
            <a:r>
              <a:rPr lang="en-US" sz="2000" dirty="0"/>
              <a:t>in the Southeast U.S.</a:t>
            </a:r>
          </a:p>
          <a:p>
            <a:pPr marL="320040" indent="-320040">
              <a:lnSpc>
                <a:spcPct val="100000"/>
              </a:lnSpc>
              <a:spcBef>
                <a:spcPts val="0"/>
              </a:spcBef>
              <a:buClr>
                <a:schemeClr val="accent1"/>
              </a:buClr>
              <a:buFont typeface="Wingdings" panose="05000000000000000000" pitchFamily="2" charset="2"/>
              <a:buChar char="§"/>
            </a:pPr>
            <a:endParaRPr lang="en-US" sz="2000" i="1" dirty="0"/>
          </a:p>
          <a:p>
            <a:pPr marL="320040" indent="-320040">
              <a:lnSpc>
                <a:spcPct val="100000"/>
              </a:lnSpc>
              <a:spcBef>
                <a:spcPts val="0"/>
              </a:spcBef>
              <a:buClr>
                <a:schemeClr val="accent1"/>
              </a:buClr>
              <a:buFont typeface="Wingdings" panose="05000000000000000000" pitchFamily="2" charset="2"/>
              <a:buChar char="§"/>
            </a:pPr>
            <a:r>
              <a:rPr lang="en-US" sz="2000" dirty="0"/>
              <a:t>Currently, Chinese privet occupies 2.4 million acres of land in the SE.</a:t>
            </a:r>
          </a:p>
          <a:p>
            <a:pPr marL="320040" indent="-320040">
              <a:lnSpc>
                <a:spcPct val="100000"/>
              </a:lnSpc>
              <a:spcBef>
                <a:spcPts val="0"/>
              </a:spcBef>
              <a:buClr>
                <a:schemeClr val="accent1"/>
              </a:buClr>
              <a:buFont typeface="Wingdings" panose="05000000000000000000" pitchFamily="2" charset="2"/>
              <a:buChar char="§"/>
            </a:pPr>
            <a:endParaRPr lang="en-US" sz="2000" dirty="0"/>
          </a:p>
          <a:p>
            <a:pPr marL="320040" indent="-320040">
              <a:lnSpc>
                <a:spcPct val="100000"/>
              </a:lnSpc>
              <a:spcBef>
                <a:spcPts val="0"/>
              </a:spcBef>
              <a:buClr>
                <a:schemeClr val="accent1"/>
              </a:buClr>
              <a:buFont typeface="Wingdings" panose="05000000000000000000" pitchFamily="2" charset="2"/>
              <a:buChar char="§"/>
            </a:pPr>
            <a:r>
              <a:rPr lang="en-US" sz="2000" dirty="0"/>
              <a:t>Chinese privet is considered a foreign invasive in AL and GA.</a:t>
            </a:r>
          </a:p>
          <a:p>
            <a:pPr marL="320040" indent="-320040">
              <a:lnSpc>
                <a:spcPct val="100000"/>
              </a:lnSpc>
              <a:spcBef>
                <a:spcPts val="0"/>
              </a:spcBef>
              <a:buClr>
                <a:schemeClr val="accent1"/>
              </a:buClr>
              <a:buFont typeface="Wingdings" panose="05000000000000000000" pitchFamily="2" charset="2"/>
              <a:buChar char="§"/>
            </a:pPr>
            <a:endParaRPr lang="en-US" sz="2000" dirty="0"/>
          </a:p>
          <a:p>
            <a:pPr marL="320040" indent="-320040">
              <a:lnSpc>
                <a:spcPct val="100000"/>
              </a:lnSpc>
              <a:spcBef>
                <a:spcPts val="0"/>
              </a:spcBef>
              <a:buClr>
                <a:schemeClr val="accent1"/>
              </a:buClr>
              <a:buFont typeface="Wingdings" panose="05000000000000000000" pitchFamily="2" charset="2"/>
              <a:buChar char="§"/>
            </a:pPr>
            <a:r>
              <a:rPr lang="en-US" sz="2000" dirty="0"/>
              <a:t>Privets were introduced as ornamentals into the US in the late 1700’s.</a:t>
            </a:r>
          </a:p>
          <a:p>
            <a:pPr marL="320040" indent="-320040">
              <a:lnSpc>
                <a:spcPct val="100000"/>
              </a:lnSpc>
              <a:spcBef>
                <a:spcPts val="0"/>
              </a:spcBef>
              <a:buClr>
                <a:schemeClr val="accent1"/>
              </a:buClr>
              <a:buFont typeface="Wingdings" panose="05000000000000000000" pitchFamily="2" charset="2"/>
              <a:buChar char="§"/>
            </a:pPr>
            <a:endParaRPr lang="en-US" sz="2000" dirty="0"/>
          </a:p>
          <a:p>
            <a:pPr marL="320040" indent="-320040">
              <a:lnSpc>
                <a:spcPct val="100000"/>
              </a:lnSpc>
              <a:spcBef>
                <a:spcPts val="0"/>
              </a:spcBef>
              <a:buClr>
                <a:schemeClr val="accent1"/>
              </a:buClr>
              <a:buFont typeface="Wingdings" panose="05000000000000000000" pitchFamily="2" charset="2"/>
              <a:buChar char="§"/>
            </a:pPr>
            <a:r>
              <a:rPr lang="en-US" sz="2000"/>
              <a:t>Models indicate increased CO2 will cause privet to </a:t>
            </a:r>
            <a:r>
              <a:rPr lang="en-US" sz="2000" dirty="0"/>
              <a:t>proliferate.</a:t>
            </a:r>
          </a:p>
          <a:p>
            <a:pPr marL="320040" indent="-320040">
              <a:lnSpc>
                <a:spcPct val="100000"/>
              </a:lnSpc>
              <a:spcBef>
                <a:spcPts val="0"/>
              </a:spcBef>
              <a:buClr>
                <a:schemeClr val="accent1"/>
              </a:buClr>
              <a:buFont typeface="Wingdings" panose="05000000000000000000" pitchFamily="2" charset="2"/>
              <a:buChar char="§"/>
            </a:pPr>
            <a:endParaRPr lang="en-US" sz="2000" dirty="0"/>
          </a:p>
          <a:p>
            <a:pPr marL="320040" indent="-320040">
              <a:lnSpc>
                <a:spcPct val="100000"/>
              </a:lnSpc>
              <a:spcBef>
                <a:spcPts val="0"/>
              </a:spcBef>
              <a:buClr>
                <a:schemeClr val="accent1"/>
              </a:buClr>
              <a:buFont typeface="Wingdings" panose="05000000000000000000" pitchFamily="2" charset="2"/>
              <a:buChar char="§"/>
            </a:pPr>
            <a:r>
              <a:rPr lang="en-US" sz="2000" dirty="0"/>
              <a:t>Prescribed fire does not help with control of privet.</a:t>
            </a:r>
          </a:p>
          <a:p>
            <a:pPr marL="320040" indent="-320040">
              <a:lnSpc>
                <a:spcPct val="100000"/>
              </a:lnSpc>
              <a:spcBef>
                <a:spcPts val="0"/>
              </a:spcBef>
              <a:buClr>
                <a:schemeClr val="accent1"/>
              </a:buClr>
              <a:buFont typeface="Wingdings" panose="05000000000000000000" pitchFamily="2" charset="2"/>
              <a:buChar char="§"/>
            </a:pPr>
            <a:endParaRPr lang="en-US" sz="2000" dirty="0"/>
          </a:p>
          <a:p>
            <a:pPr marL="320040" indent="-320040">
              <a:lnSpc>
                <a:spcPct val="100000"/>
              </a:lnSpc>
              <a:spcBef>
                <a:spcPts val="0"/>
              </a:spcBef>
              <a:buClr>
                <a:schemeClr val="accent1"/>
              </a:buClr>
              <a:buFont typeface="Wingdings" panose="05000000000000000000" pitchFamily="2" charset="2"/>
              <a:buChar char="§"/>
            </a:pPr>
            <a:endParaRPr lang="en-US" sz="2000" dirty="0"/>
          </a:p>
        </p:txBody>
      </p:sp>
    </p:spTree>
    <p:extLst>
      <p:ext uri="{BB962C8B-B14F-4D97-AF65-F5344CB8AC3E}">
        <p14:creationId xmlns:p14="http://schemas.microsoft.com/office/powerpoint/2010/main" val="4061375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FEA2-B933-4FD5-8869-513E70601F66}"/>
              </a:ext>
            </a:extLst>
          </p:cNvPr>
          <p:cNvSpPr>
            <a:spLocks noGrp="1"/>
          </p:cNvSpPr>
          <p:nvPr>
            <p:ph type="title"/>
          </p:nvPr>
        </p:nvSpPr>
        <p:spPr>
          <a:xfrm>
            <a:off x="230666" y="731836"/>
            <a:ext cx="10972800" cy="806938"/>
          </a:xfrm>
        </p:spPr>
        <p:txBody>
          <a:bodyPr/>
          <a:lstStyle/>
          <a:p>
            <a:r>
              <a:rPr lang="en-US" sz="3600" b="1" dirty="0">
                <a:solidFill>
                  <a:schemeClr val="accent4"/>
                </a:solidFill>
              </a:rPr>
              <a:t>My participation with research</a:t>
            </a:r>
          </a:p>
        </p:txBody>
      </p:sp>
      <p:sp>
        <p:nvSpPr>
          <p:cNvPr id="3" name="Content Placeholder 2">
            <a:extLst>
              <a:ext uri="{FF2B5EF4-FFF2-40B4-BE49-F238E27FC236}">
                <a16:creationId xmlns:a16="http://schemas.microsoft.com/office/drawing/2014/main" id="{1EF16853-52FB-4647-9B6B-567F138770A3}"/>
              </a:ext>
            </a:extLst>
          </p:cNvPr>
          <p:cNvSpPr>
            <a:spLocks noGrp="1"/>
          </p:cNvSpPr>
          <p:nvPr>
            <p:ph idx="1"/>
          </p:nvPr>
        </p:nvSpPr>
        <p:spPr>
          <a:xfrm>
            <a:off x="534282" y="1538774"/>
            <a:ext cx="10175632" cy="3457936"/>
          </a:xfrm>
        </p:spPr>
        <p:txBody>
          <a:bodyPr/>
          <a:lstStyle/>
          <a:p>
            <a:pPr marL="320040" indent="-320040">
              <a:lnSpc>
                <a:spcPct val="100000"/>
              </a:lnSpc>
              <a:spcBef>
                <a:spcPts val="0"/>
              </a:spcBef>
              <a:buClr>
                <a:schemeClr val="accent1"/>
              </a:buClr>
              <a:buFont typeface="Wingdings" panose="05000000000000000000" pitchFamily="2" charset="2"/>
              <a:buChar char="§"/>
            </a:pPr>
            <a:r>
              <a:rPr lang="en-US" sz="2200" dirty="0"/>
              <a:t>Graduate school – 1995-96 – University of Memphis.</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Flood – shade factorial design experiment with Nuttall oak led to similar experiment with Chinese privet.</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C. E. Brown, R. </a:t>
            </a:r>
            <a:r>
              <a:rPr lang="en-US" sz="2200" dirty="0" err="1"/>
              <a:t>Pezeshki</a:t>
            </a:r>
            <a:r>
              <a:rPr lang="en-US" sz="2200" dirty="0"/>
              <a:t> (2000) "A Study On Waterlogging as a Potential Tool to Control </a:t>
            </a:r>
            <a:r>
              <a:rPr lang="en-US" sz="2200" i="1" dirty="0"/>
              <a:t>Ligustrum </a:t>
            </a:r>
            <a:r>
              <a:rPr lang="en-US" sz="2200" i="1" dirty="0" err="1"/>
              <a:t>Sinense</a:t>
            </a:r>
            <a:r>
              <a:rPr lang="en-US" sz="2200" dirty="0"/>
              <a:t> Populations in Western Tennessee." </a:t>
            </a:r>
            <a:r>
              <a:rPr lang="en-US" sz="2200" i="1" dirty="0"/>
              <a:t>Wetlands</a:t>
            </a:r>
            <a:r>
              <a:rPr lang="en-US" sz="2200" dirty="0"/>
              <a:t> 20:3, September 2000.</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Short term flooding and shading does not kill privet.</a:t>
            </a:r>
          </a:p>
        </p:txBody>
      </p:sp>
    </p:spTree>
    <p:extLst>
      <p:ext uri="{BB962C8B-B14F-4D97-AF65-F5344CB8AC3E}">
        <p14:creationId xmlns:p14="http://schemas.microsoft.com/office/powerpoint/2010/main" val="20603907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D844AA-8C4F-5CC1-5E29-2710A0E70B45}"/>
              </a:ext>
              <a:ext uri="{C183D7F6-B498-43B3-948B-1728B52AA6E4}">
                <adec:decorative xmlns:adec="http://schemas.microsoft.com/office/drawing/2017/decorative" val="1"/>
              </a:ext>
            </a:extLst>
          </p:cNvPr>
          <p:cNvSpPr>
            <a:spLocks noGrp="1"/>
          </p:cNvSpPr>
          <p:nvPr>
            <p:ph idx="1"/>
          </p:nvPr>
        </p:nvSpPr>
        <p:spPr/>
        <p:txBody>
          <a:bodyPr/>
          <a:lstStyle/>
          <a:p>
            <a:pPr algn="ctr"/>
            <a:endParaRPr lang="en-US" dirty="0"/>
          </a:p>
          <a:p>
            <a:pPr algn="ctr"/>
            <a:endParaRPr lang="en-US" dirty="0"/>
          </a:p>
          <a:p>
            <a:pPr algn="ctr"/>
            <a:endParaRPr lang="en-US" dirty="0"/>
          </a:p>
          <a:p>
            <a:pPr algn="ctr"/>
            <a:endParaRPr lang="en-US" dirty="0"/>
          </a:p>
          <a:p>
            <a:pPr algn="ctr"/>
            <a:endParaRPr lang="en-US" dirty="0"/>
          </a:p>
        </p:txBody>
      </p:sp>
      <p:sp>
        <p:nvSpPr>
          <p:cNvPr id="5" name="Title 4">
            <a:extLst>
              <a:ext uri="{FF2B5EF4-FFF2-40B4-BE49-F238E27FC236}">
                <a16:creationId xmlns:a16="http://schemas.microsoft.com/office/drawing/2014/main" id="{30ECD4A2-0DB2-D1B3-33AA-33A4727B9DB4}"/>
              </a:ext>
            </a:extLst>
          </p:cNvPr>
          <p:cNvSpPr txBox="1">
            <a:spLocks/>
          </p:cNvSpPr>
          <p:nvPr/>
        </p:nvSpPr>
        <p:spPr>
          <a:xfrm>
            <a:off x="201168" y="832104"/>
            <a:ext cx="10515600" cy="629051"/>
          </a:xfr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4"/>
                </a:solidFill>
              </a:rPr>
              <a:t>Thank you!</a:t>
            </a:r>
          </a:p>
        </p:txBody>
      </p:sp>
      <p:sp>
        <p:nvSpPr>
          <p:cNvPr id="6" name="TextBox 5">
            <a:extLst>
              <a:ext uri="{FF2B5EF4-FFF2-40B4-BE49-F238E27FC236}">
                <a16:creationId xmlns:a16="http://schemas.microsoft.com/office/drawing/2014/main" id="{6BEAA9B8-4EA8-C900-FC07-E0CC2A905E8C}"/>
              </a:ext>
            </a:extLst>
          </p:cNvPr>
          <p:cNvSpPr txBox="1"/>
          <p:nvPr/>
        </p:nvSpPr>
        <p:spPr>
          <a:xfrm>
            <a:off x="304801" y="5751530"/>
            <a:ext cx="731831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ontserrat"/>
                <a:ea typeface="+mn-ea"/>
                <a:cs typeface="+mn-cs"/>
              </a:rPr>
              <a:t>USDA is an equal opportunity provider, employer, and lender. </a:t>
            </a:r>
          </a:p>
        </p:txBody>
      </p:sp>
      <p:sp>
        <p:nvSpPr>
          <p:cNvPr id="7" name="Content Placeholder 6">
            <a:extLst>
              <a:ext uri="{FF2B5EF4-FFF2-40B4-BE49-F238E27FC236}">
                <a16:creationId xmlns:a16="http://schemas.microsoft.com/office/drawing/2014/main" id="{88047A46-79DB-5CFC-3BF4-1C95B051228F}"/>
              </a:ext>
            </a:extLst>
          </p:cNvPr>
          <p:cNvSpPr txBox="1">
            <a:spLocks/>
          </p:cNvSpPr>
          <p:nvPr/>
        </p:nvSpPr>
        <p:spPr>
          <a:xfrm>
            <a:off x="1667281" y="1915128"/>
            <a:ext cx="9236765" cy="3697356"/>
          </a:xfrm>
        </p:spPr>
        <p:txBody>
          <a:bodyPr lIns="91440" tIns="45720" rIns="91440" bIns="45720" anchor="t"/>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accent5"/>
                </a:solidFill>
              </a:rPr>
              <a:t>For more information on Managing Soil Health, </a:t>
            </a:r>
          </a:p>
          <a:p>
            <a:pPr marL="0" indent="0">
              <a:buFont typeface="Arial" panose="020B0604020202020204" pitchFamily="34" charset="0"/>
              <a:buNone/>
            </a:pPr>
            <a:r>
              <a:rPr lang="en-US" dirty="0">
                <a:solidFill>
                  <a:schemeClr val="accent5"/>
                </a:solidFill>
              </a:rPr>
              <a:t>visit us here: </a:t>
            </a:r>
          </a:p>
          <a:p>
            <a:pPr marL="0" indent="0">
              <a:buFont typeface="Arial" panose="020B0604020202020204" pitchFamily="34" charset="0"/>
              <a:buNone/>
            </a:pPr>
            <a:endParaRPr lang="en-US" dirty="0">
              <a:solidFill>
                <a:schemeClr val="accent5"/>
              </a:solidFill>
            </a:endParaRPr>
          </a:p>
          <a:p>
            <a:pPr marL="0" indent="0" algn="ctr">
              <a:buFont typeface="Arial" panose="020B0604020202020204" pitchFamily="34" charset="0"/>
              <a:buNone/>
            </a:pPr>
            <a:r>
              <a:rPr lang="en-US" dirty="0">
                <a:solidFill>
                  <a:schemeClr val="accent1"/>
                </a:solidFill>
                <a:hlinkClick r:id="rId2">
                  <a:extLst>
                    <a:ext uri="{A12FA001-AC4F-418D-AE19-62706E023703}">
                      <ahyp:hlinkClr xmlns:ahyp="http://schemas.microsoft.com/office/drawing/2018/hyperlinkcolor" val="tx"/>
                    </a:ext>
                  </a:extLst>
                </a:hlinkClick>
              </a:rPr>
              <a:t>https://www.nrcs.usda.gov/conservation-basics/natural-resource-concerns/soils/soil-health</a:t>
            </a:r>
          </a:p>
        </p:txBody>
      </p:sp>
    </p:spTree>
    <p:extLst>
      <p:ext uri="{BB962C8B-B14F-4D97-AF65-F5344CB8AC3E}">
        <p14:creationId xmlns:p14="http://schemas.microsoft.com/office/powerpoint/2010/main" val="2645241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37ADF7-FAF8-DF66-D799-0EEBCE2CD7B4}"/>
              </a:ext>
            </a:extLst>
          </p:cNvPr>
          <p:cNvSpPr txBox="1">
            <a:spLocks/>
          </p:cNvSpPr>
          <p:nvPr/>
        </p:nvSpPr>
        <p:spPr>
          <a:xfrm>
            <a:off x="349087" y="731836"/>
            <a:ext cx="10972800" cy="806938"/>
          </a:xfr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4"/>
                </a:solidFill>
              </a:rPr>
              <a:t>Let’s define and clarify those terms now</a:t>
            </a:r>
          </a:p>
        </p:txBody>
      </p:sp>
      <p:sp>
        <p:nvSpPr>
          <p:cNvPr id="6" name="Content Placeholder 2">
            <a:extLst>
              <a:ext uri="{FF2B5EF4-FFF2-40B4-BE49-F238E27FC236}">
                <a16:creationId xmlns:a16="http://schemas.microsoft.com/office/drawing/2014/main" id="{3A534F1B-36C3-8D4E-5B5C-D0985E0EF2E1}"/>
              </a:ext>
            </a:extLst>
          </p:cNvPr>
          <p:cNvSpPr txBox="1">
            <a:spLocks/>
          </p:cNvSpPr>
          <p:nvPr/>
        </p:nvSpPr>
        <p:spPr>
          <a:xfrm>
            <a:off x="585624" y="1538774"/>
            <a:ext cx="11475195" cy="4904769"/>
          </a:xfr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ct val="100000"/>
              </a:lnSpc>
              <a:spcBef>
                <a:spcPts val="0"/>
              </a:spcBef>
              <a:buClr>
                <a:schemeClr val="accent1"/>
              </a:buClr>
              <a:buFont typeface="Wingdings" panose="05000000000000000000" pitchFamily="2" charset="2"/>
              <a:buChar char="§"/>
            </a:pPr>
            <a:r>
              <a:rPr lang="en-US" sz="2400" b="1" dirty="0"/>
              <a:t>Noxious</a:t>
            </a:r>
            <a:r>
              <a:rPr lang="en-US" sz="2400" dirty="0"/>
              <a:t>. </a:t>
            </a:r>
            <a:r>
              <a:rPr lang="en-US" sz="2000" dirty="0"/>
              <a:t>A noxious weed, harmful weed or injurious weed is a weed that has been designated by an agricultural or other governing authority as a plant that is injurious to agricultural or horticultural crops, natural habitats or ecosystems, or humans or livestock.</a:t>
            </a:r>
          </a:p>
          <a:p>
            <a:pPr marL="320040" indent="-320040">
              <a:lnSpc>
                <a:spcPct val="100000"/>
              </a:lnSpc>
              <a:spcBef>
                <a:spcPts val="0"/>
              </a:spcBef>
              <a:buClr>
                <a:schemeClr val="accent1"/>
              </a:buClr>
              <a:buFont typeface="Wingdings" panose="05000000000000000000" pitchFamily="2" charset="2"/>
              <a:buChar char="§"/>
            </a:pPr>
            <a:endParaRPr lang="en-US" sz="2000" dirty="0"/>
          </a:p>
          <a:p>
            <a:pPr marL="320040" indent="-320040">
              <a:lnSpc>
                <a:spcPct val="100000"/>
              </a:lnSpc>
              <a:spcBef>
                <a:spcPts val="0"/>
              </a:spcBef>
              <a:buClr>
                <a:schemeClr val="accent1"/>
              </a:buClr>
              <a:buFont typeface="Wingdings" panose="05000000000000000000" pitchFamily="2" charset="2"/>
              <a:buChar char="§"/>
            </a:pPr>
            <a:r>
              <a:rPr lang="en-US" sz="2400" b="1" dirty="0"/>
              <a:t>Invasive</a:t>
            </a:r>
            <a:r>
              <a:rPr lang="en-US" sz="2400" dirty="0"/>
              <a:t>. </a:t>
            </a:r>
            <a:r>
              <a:rPr lang="en-US" sz="2000" dirty="0"/>
              <a:t>An invasive species can be any kind of living organism—an amphibian, plant, insect, fish, fungus, bacteria, or even an organism’s seeds or eggs—that is not native to an ecosystem and causes harm. </a:t>
            </a:r>
          </a:p>
          <a:p>
            <a:pPr marL="0" indent="0">
              <a:lnSpc>
                <a:spcPct val="100000"/>
              </a:lnSpc>
              <a:spcBef>
                <a:spcPts val="0"/>
              </a:spcBef>
              <a:buClr>
                <a:schemeClr val="accent1"/>
              </a:buClr>
              <a:buNone/>
            </a:pPr>
            <a:endParaRPr lang="en-US" sz="2000" dirty="0"/>
          </a:p>
          <a:p>
            <a:pPr marL="320040" indent="-320040">
              <a:lnSpc>
                <a:spcPct val="100000"/>
              </a:lnSpc>
              <a:spcBef>
                <a:spcPts val="0"/>
              </a:spcBef>
              <a:buClr>
                <a:schemeClr val="accent1"/>
              </a:buClr>
              <a:buFont typeface="Wingdings" panose="05000000000000000000" pitchFamily="2" charset="2"/>
              <a:buChar char="§"/>
            </a:pPr>
            <a:r>
              <a:rPr lang="en-US" sz="2400" b="1" dirty="0"/>
              <a:t>Exotic</a:t>
            </a:r>
            <a:r>
              <a:rPr lang="en-US" sz="2400" dirty="0"/>
              <a:t>. </a:t>
            </a:r>
            <a:r>
              <a:rPr lang="en-US" sz="2000" dirty="0"/>
              <a:t>An exotic species refers to a plant species or an animal species that is non-native. It is introduced into an area where it does not occur naturally. </a:t>
            </a:r>
            <a:endParaRPr lang="en-US" sz="2000" b="1" dirty="0"/>
          </a:p>
          <a:p>
            <a:pPr marL="320040" indent="-320040">
              <a:lnSpc>
                <a:spcPct val="100000"/>
              </a:lnSpc>
              <a:spcBef>
                <a:spcPts val="0"/>
              </a:spcBef>
              <a:buClr>
                <a:schemeClr val="accent1"/>
              </a:buClr>
              <a:buFont typeface="Wingdings" panose="05000000000000000000" pitchFamily="2" charset="2"/>
              <a:buChar char="§"/>
            </a:pPr>
            <a:endParaRPr lang="en-US" sz="2000" dirty="0"/>
          </a:p>
          <a:p>
            <a:pPr marL="320040" indent="-320040">
              <a:lnSpc>
                <a:spcPct val="100000"/>
              </a:lnSpc>
              <a:spcBef>
                <a:spcPts val="0"/>
              </a:spcBef>
              <a:buClr>
                <a:schemeClr val="accent1"/>
              </a:buClr>
              <a:buFont typeface="Wingdings" panose="05000000000000000000" pitchFamily="2" charset="2"/>
              <a:buChar char="§"/>
            </a:pPr>
            <a:r>
              <a:rPr lang="en-US" sz="2400" b="1" dirty="0"/>
              <a:t>Weed</a:t>
            </a:r>
            <a:r>
              <a:rPr lang="en-US" sz="2400" dirty="0"/>
              <a:t>. </a:t>
            </a:r>
            <a:r>
              <a:rPr lang="en-US" sz="2000" dirty="0"/>
              <a:t>A weed is a plant growing in the wrong place.  Also, it is a wild plant that is growing in competition with a cultivated crop, lawn or pasture.</a:t>
            </a:r>
            <a:endParaRPr lang="en-US" sz="2000" b="1" dirty="0"/>
          </a:p>
        </p:txBody>
      </p:sp>
    </p:spTree>
    <p:extLst>
      <p:ext uri="{BB962C8B-B14F-4D97-AF65-F5344CB8AC3E}">
        <p14:creationId xmlns:p14="http://schemas.microsoft.com/office/powerpoint/2010/main" val="594992744"/>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D548FB9-DEB8-106F-C9AC-128491AB450D}"/>
              </a:ext>
            </a:extLst>
          </p:cNvPr>
          <p:cNvSpPr txBox="1">
            <a:spLocks/>
          </p:cNvSpPr>
          <p:nvPr/>
        </p:nvSpPr>
        <p:spPr>
          <a:xfrm>
            <a:off x="349087" y="731836"/>
            <a:ext cx="10972800" cy="806938"/>
          </a:xfr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4"/>
                </a:solidFill>
              </a:rPr>
              <a:t>Examples</a:t>
            </a:r>
          </a:p>
        </p:txBody>
      </p:sp>
      <p:sp>
        <p:nvSpPr>
          <p:cNvPr id="8" name="Content Placeholder 2">
            <a:extLst>
              <a:ext uri="{FF2B5EF4-FFF2-40B4-BE49-F238E27FC236}">
                <a16:creationId xmlns:a16="http://schemas.microsoft.com/office/drawing/2014/main" id="{07C7D8F7-C138-EEBB-5972-061FECA2409C}"/>
              </a:ext>
            </a:extLst>
          </p:cNvPr>
          <p:cNvSpPr txBox="1">
            <a:spLocks/>
          </p:cNvSpPr>
          <p:nvPr/>
        </p:nvSpPr>
        <p:spPr>
          <a:xfrm>
            <a:off x="747671" y="1538774"/>
            <a:ext cx="11185828" cy="4491238"/>
          </a:xfr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ct val="100000"/>
              </a:lnSpc>
              <a:spcBef>
                <a:spcPts val="0"/>
              </a:spcBef>
              <a:buClr>
                <a:schemeClr val="accent1"/>
              </a:buClr>
              <a:buFont typeface="Wingdings" panose="05000000000000000000" pitchFamily="2" charset="2"/>
              <a:buChar char="§"/>
            </a:pPr>
            <a:r>
              <a:rPr lang="en-US" sz="2400" dirty="0"/>
              <a:t>Common cocklebur – native, weed that is noxious </a:t>
            </a:r>
            <a:r>
              <a:rPr lang="en-US" sz="2000" i="1" dirty="0"/>
              <a:t>(listed in Arkansas &amp; Iowa).</a:t>
            </a:r>
          </a:p>
          <a:p>
            <a:pPr marL="320040" indent="-320040">
              <a:lnSpc>
                <a:spcPct val="100000"/>
              </a:lnSpc>
              <a:spcBef>
                <a:spcPts val="0"/>
              </a:spcBef>
              <a:buClr>
                <a:schemeClr val="accent1"/>
              </a:buClr>
              <a:buFont typeface="Wingdings" panose="05000000000000000000" pitchFamily="2" charset="2"/>
              <a:buChar char="§"/>
            </a:pPr>
            <a:endParaRPr lang="en-US" sz="2000" i="1" dirty="0"/>
          </a:p>
          <a:p>
            <a:pPr marL="320040" indent="-320040">
              <a:lnSpc>
                <a:spcPct val="100000"/>
              </a:lnSpc>
              <a:spcBef>
                <a:spcPts val="0"/>
              </a:spcBef>
              <a:buClr>
                <a:schemeClr val="accent1"/>
              </a:buClr>
              <a:buFont typeface="Wingdings" panose="05000000000000000000" pitchFamily="2" charset="2"/>
              <a:buChar char="§"/>
            </a:pPr>
            <a:r>
              <a:rPr lang="en-US" sz="2200" dirty="0"/>
              <a:t>Groundsel (salt bush) – native and a weed in the U.S. but invasive in Australia, Spain &amp; New Zealand </a:t>
            </a:r>
            <a:r>
              <a:rPr lang="en-US" sz="2000" i="1" dirty="0"/>
              <a:t>(regulated in all 3 as noxious). </a:t>
            </a:r>
          </a:p>
          <a:p>
            <a:pPr marL="320040" indent="-320040">
              <a:lnSpc>
                <a:spcPct val="100000"/>
              </a:lnSpc>
              <a:spcBef>
                <a:spcPts val="0"/>
              </a:spcBef>
              <a:buClr>
                <a:schemeClr val="accent1"/>
              </a:buClr>
              <a:buFont typeface="Wingdings" panose="05000000000000000000" pitchFamily="2" charset="2"/>
              <a:buChar char="§"/>
            </a:pPr>
            <a:endParaRPr lang="en-US" sz="2000" i="1" dirty="0"/>
          </a:p>
          <a:p>
            <a:pPr marL="320040" indent="-320040">
              <a:lnSpc>
                <a:spcPct val="100000"/>
              </a:lnSpc>
              <a:spcBef>
                <a:spcPts val="0"/>
              </a:spcBef>
              <a:buClr>
                <a:schemeClr val="accent1"/>
              </a:buClr>
              <a:buFont typeface="Wingdings" panose="05000000000000000000" pitchFamily="2" charset="2"/>
              <a:buChar char="§"/>
            </a:pPr>
            <a:r>
              <a:rPr lang="en-US" sz="2200" dirty="0"/>
              <a:t>Soybeans – exotic but not invasive or noxious – major agronomic crop.</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Pheasants – exotic and naturalized in the U.S. but not considered invasive</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400" dirty="0"/>
              <a:t>Cogon grass – exotic and invasive </a:t>
            </a:r>
            <a:r>
              <a:rPr lang="en-US" sz="2000" i="1" dirty="0"/>
              <a:t>(sold as Japanese blood grass).</a:t>
            </a:r>
          </a:p>
          <a:p>
            <a:pPr marL="320040" indent="-320040">
              <a:lnSpc>
                <a:spcPct val="100000"/>
              </a:lnSpc>
              <a:spcBef>
                <a:spcPts val="0"/>
              </a:spcBef>
              <a:buClr>
                <a:schemeClr val="accent1"/>
              </a:buClr>
              <a:buFont typeface="Wingdings" panose="05000000000000000000" pitchFamily="2" charset="2"/>
              <a:buChar char="§"/>
            </a:pPr>
            <a:endParaRPr lang="en-US" sz="2400" dirty="0"/>
          </a:p>
          <a:p>
            <a:pPr marL="320040" indent="-320040">
              <a:lnSpc>
                <a:spcPct val="100000"/>
              </a:lnSpc>
              <a:spcBef>
                <a:spcPts val="0"/>
              </a:spcBef>
              <a:buClr>
                <a:schemeClr val="accent1"/>
              </a:buClr>
              <a:buFont typeface="Wingdings" panose="05000000000000000000" pitchFamily="2" charset="2"/>
              <a:buChar char="§"/>
            </a:pPr>
            <a:r>
              <a:rPr lang="en-US" sz="2400" dirty="0"/>
              <a:t>Tomato – exotic but not invasive or noxious </a:t>
            </a:r>
            <a:r>
              <a:rPr lang="en-US" sz="2000" i="1" dirty="0"/>
              <a:t>(and good to eat).</a:t>
            </a:r>
          </a:p>
          <a:p>
            <a:pPr marL="320040" indent="-320040">
              <a:lnSpc>
                <a:spcPct val="100000"/>
              </a:lnSpc>
              <a:spcBef>
                <a:spcPts val="0"/>
              </a:spcBef>
              <a:buClr>
                <a:schemeClr val="accent1"/>
              </a:buClr>
              <a:buFont typeface="Wingdings" panose="05000000000000000000" pitchFamily="2" charset="2"/>
              <a:buChar char="§"/>
            </a:pPr>
            <a:endParaRPr lang="en-US" sz="2400" dirty="0"/>
          </a:p>
        </p:txBody>
      </p:sp>
      <p:sp>
        <p:nvSpPr>
          <p:cNvPr id="4" name="Content Placeholder 3">
            <a:extLst>
              <a:ext uri="{FF2B5EF4-FFF2-40B4-BE49-F238E27FC236}">
                <a16:creationId xmlns:a16="http://schemas.microsoft.com/office/drawing/2014/main" id="{495BE614-64AC-9051-E3E1-1D00F67D8C2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586953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9F24D-90FE-4F75-8366-0D6B2C55746A}"/>
              </a:ext>
            </a:extLst>
          </p:cNvPr>
          <p:cNvSpPr>
            <a:spLocks noGrp="1"/>
          </p:cNvSpPr>
          <p:nvPr>
            <p:ph type="title"/>
          </p:nvPr>
        </p:nvSpPr>
        <p:spPr>
          <a:xfrm>
            <a:off x="369563" y="646574"/>
            <a:ext cx="10972800" cy="806938"/>
          </a:xfrm>
        </p:spPr>
        <p:txBody>
          <a:bodyPr>
            <a:noAutofit/>
          </a:bodyPr>
          <a:lstStyle/>
          <a:p>
            <a:r>
              <a:rPr lang="en-US" sz="3600" b="1" dirty="0">
                <a:solidFill>
                  <a:schemeClr val="accent4"/>
                </a:solidFill>
              </a:rPr>
              <a:t>What has happened in the ecosystem to make it favorable for invasion?</a:t>
            </a:r>
          </a:p>
        </p:txBody>
      </p:sp>
      <p:sp>
        <p:nvSpPr>
          <p:cNvPr id="3" name="Content Placeholder 2">
            <a:extLst>
              <a:ext uri="{FF2B5EF4-FFF2-40B4-BE49-F238E27FC236}">
                <a16:creationId xmlns:a16="http://schemas.microsoft.com/office/drawing/2014/main" id="{2240D853-5A37-4889-8218-715E840702D0}"/>
              </a:ext>
            </a:extLst>
          </p:cNvPr>
          <p:cNvSpPr>
            <a:spLocks noGrp="1"/>
          </p:cNvSpPr>
          <p:nvPr>
            <p:ph idx="1"/>
          </p:nvPr>
        </p:nvSpPr>
        <p:spPr>
          <a:xfrm>
            <a:off x="569006" y="1858297"/>
            <a:ext cx="10175632" cy="4267867"/>
          </a:xfrm>
        </p:spPr>
        <p:txBody>
          <a:bodyPr lIns="91440" tIns="45720" rIns="91440" bIns="45720" anchor="t"/>
          <a:lstStyle/>
          <a:p>
            <a:pPr marL="320040" indent="-320040">
              <a:lnSpc>
                <a:spcPct val="100000"/>
              </a:lnSpc>
              <a:spcBef>
                <a:spcPts val="0"/>
              </a:spcBef>
              <a:buClr>
                <a:schemeClr val="accent1"/>
              </a:buClr>
              <a:buFont typeface="Wingdings" panose="05000000000000000000" pitchFamily="2" charset="2"/>
              <a:buChar char="§"/>
            </a:pPr>
            <a:r>
              <a:rPr lang="en-US" sz="2200" dirty="0"/>
              <a:t>Usually, the ecosystem has experienced disturbance.</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Typically, the disturbance is human induced; logging, ag clearing, development, landscape/ornamental introductions, global plant trade, etc.</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Resources are made available, sunlight, water, nutrients and bare soil.</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dirty="0"/>
              <a:t>Native ecosystems lack the predators, enemies, and diseases that would normally keep the invasive species in check.</a:t>
            </a:r>
          </a:p>
          <a:p>
            <a:pPr marL="320040" indent="-320040">
              <a:lnSpc>
                <a:spcPct val="100000"/>
              </a:lnSpc>
              <a:spcBef>
                <a:spcPts val="0"/>
              </a:spcBef>
              <a:buClr>
                <a:schemeClr val="accent1"/>
              </a:buClr>
              <a:buFont typeface="Wingdings" panose="05000000000000000000" pitchFamily="2" charset="2"/>
              <a:buChar char="§"/>
            </a:pPr>
            <a:endParaRPr lang="en-US" sz="2200" dirty="0"/>
          </a:p>
          <a:p>
            <a:pPr marL="320040" indent="-320040">
              <a:lnSpc>
                <a:spcPct val="100000"/>
              </a:lnSpc>
              <a:spcBef>
                <a:spcPts val="0"/>
              </a:spcBef>
              <a:buClr>
                <a:schemeClr val="accent1"/>
              </a:buClr>
              <a:buFont typeface="Wingdings" panose="05000000000000000000" pitchFamily="2" charset="2"/>
              <a:buChar char="§"/>
            </a:pPr>
            <a:r>
              <a:rPr lang="en-US" sz="2200"/>
              <a:t>Climate can also facilitate the spread of many invasive species.</a:t>
            </a:r>
          </a:p>
        </p:txBody>
      </p:sp>
    </p:spTree>
    <p:extLst>
      <p:ext uri="{BB962C8B-B14F-4D97-AF65-F5344CB8AC3E}">
        <p14:creationId xmlns:p14="http://schemas.microsoft.com/office/powerpoint/2010/main" val="2529098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6C36F-D9C0-0731-8E61-92065BC04FFC}"/>
              </a:ext>
            </a:extLst>
          </p:cNvPr>
          <p:cNvSpPr>
            <a:spLocks noGrp="1"/>
          </p:cNvSpPr>
          <p:nvPr>
            <p:ph type="title"/>
          </p:nvPr>
        </p:nvSpPr>
        <p:spPr>
          <a:xfrm>
            <a:off x="207517" y="731836"/>
            <a:ext cx="10972800" cy="806938"/>
          </a:xfrm>
        </p:spPr>
        <p:txBody>
          <a:bodyPr/>
          <a:lstStyle/>
          <a:p>
            <a:r>
              <a:rPr lang="en-US" sz="4000" b="1" dirty="0">
                <a:solidFill>
                  <a:schemeClr val="accent4"/>
                </a:solidFill>
              </a:rPr>
              <a:t>The implications for forest soil health</a:t>
            </a:r>
          </a:p>
        </p:txBody>
      </p:sp>
      <p:sp>
        <p:nvSpPr>
          <p:cNvPr id="3" name="Content Placeholder 2">
            <a:extLst>
              <a:ext uri="{FF2B5EF4-FFF2-40B4-BE49-F238E27FC236}">
                <a16:creationId xmlns:a16="http://schemas.microsoft.com/office/drawing/2014/main" id="{CCC034D1-E6D3-FEF3-58E7-B9CF7C2972BD}"/>
              </a:ext>
            </a:extLst>
          </p:cNvPr>
          <p:cNvSpPr>
            <a:spLocks noGrp="1"/>
          </p:cNvSpPr>
          <p:nvPr>
            <p:ph idx="1"/>
          </p:nvPr>
        </p:nvSpPr>
        <p:spPr>
          <a:xfrm>
            <a:off x="349087" y="1600201"/>
            <a:ext cx="11491814" cy="4525963"/>
          </a:xfrm>
        </p:spPr>
        <p:txBody>
          <a:bodyPr>
            <a:normAutofit/>
          </a:bodyPr>
          <a:lstStyle/>
          <a:p>
            <a:pPr marL="320040" indent="-320040">
              <a:lnSpc>
                <a:spcPct val="110000"/>
              </a:lnSpc>
              <a:spcBef>
                <a:spcPts val="0"/>
              </a:spcBef>
              <a:buClr>
                <a:schemeClr val="accent1"/>
              </a:buClr>
              <a:buFont typeface="Wingdings" panose="05000000000000000000" pitchFamily="2" charset="2"/>
              <a:buChar char="§"/>
            </a:pPr>
            <a:r>
              <a:rPr lang="en-US" sz="2200" dirty="0"/>
              <a:t>Humans are causing major shifts in  biological communities.</a:t>
            </a:r>
          </a:p>
          <a:p>
            <a:pPr marL="320040" indent="-320040">
              <a:lnSpc>
                <a:spcPct val="110000"/>
              </a:lnSpc>
              <a:spcBef>
                <a:spcPts val="0"/>
              </a:spcBef>
              <a:buClr>
                <a:schemeClr val="accent1"/>
              </a:buClr>
              <a:buFont typeface="Wingdings" panose="05000000000000000000" pitchFamily="2" charset="2"/>
              <a:buChar char="§"/>
            </a:pPr>
            <a:endParaRPr lang="en-US" sz="2200" dirty="0"/>
          </a:p>
          <a:p>
            <a:pPr marL="320040" indent="-320040">
              <a:lnSpc>
                <a:spcPct val="110000"/>
              </a:lnSpc>
              <a:spcBef>
                <a:spcPts val="0"/>
              </a:spcBef>
              <a:buClr>
                <a:schemeClr val="accent1"/>
              </a:buClr>
              <a:buFont typeface="Wingdings" panose="05000000000000000000" pitchFamily="2" charset="2"/>
              <a:buChar char="§"/>
            </a:pPr>
            <a:r>
              <a:rPr lang="en-US" sz="2200" dirty="0"/>
              <a:t>There is an aboveground and belowground context to consider.</a:t>
            </a:r>
          </a:p>
          <a:p>
            <a:pPr marL="320040" indent="-320040">
              <a:lnSpc>
                <a:spcPct val="110000"/>
              </a:lnSpc>
              <a:spcBef>
                <a:spcPts val="0"/>
              </a:spcBef>
              <a:buClr>
                <a:schemeClr val="accent1"/>
              </a:buClr>
              <a:buFont typeface="Wingdings" panose="05000000000000000000" pitchFamily="2" charset="2"/>
              <a:buChar char="§"/>
            </a:pPr>
            <a:endParaRPr lang="en-US" sz="2200" dirty="0"/>
          </a:p>
          <a:p>
            <a:pPr marL="320040" indent="-320040">
              <a:lnSpc>
                <a:spcPct val="110000"/>
              </a:lnSpc>
              <a:spcBef>
                <a:spcPts val="0"/>
              </a:spcBef>
              <a:buClr>
                <a:schemeClr val="accent1"/>
              </a:buClr>
              <a:buFont typeface="Wingdings" panose="05000000000000000000" pitchFamily="2" charset="2"/>
              <a:buChar char="§"/>
            </a:pPr>
            <a:r>
              <a:rPr lang="en-US" sz="2200" dirty="0"/>
              <a:t>In forest ecosystems, the belowground effects are often negative on soil detritivores, fungi, etc.</a:t>
            </a:r>
          </a:p>
          <a:p>
            <a:pPr marL="320040" indent="-320040">
              <a:lnSpc>
                <a:spcPct val="110000"/>
              </a:lnSpc>
              <a:spcBef>
                <a:spcPts val="0"/>
              </a:spcBef>
              <a:buClr>
                <a:schemeClr val="accent1"/>
              </a:buClr>
              <a:buFont typeface="Wingdings" panose="05000000000000000000" pitchFamily="2" charset="2"/>
              <a:buChar char="§"/>
            </a:pPr>
            <a:endParaRPr lang="en-US" sz="2200" dirty="0"/>
          </a:p>
          <a:p>
            <a:pPr marL="320040" indent="-320040">
              <a:lnSpc>
                <a:spcPct val="110000"/>
              </a:lnSpc>
              <a:spcBef>
                <a:spcPts val="0"/>
              </a:spcBef>
              <a:buClr>
                <a:schemeClr val="accent1"/>
              </a:buClr>
              <a:buFont typeface="Wingdings" panose="05000000000000000000" pitchFamily="2" charset="2"/>
              <a:buChar char="§"/>
            </a:pPr>
            <a:r>
              <a:rPr lang="en-US" sz="2200" dirty="0"/>
              <a:t>Invasives pre-condition forest soils to the detriment of natives.</a:t>
            </a:r>
          </a:p>
          <a:p>
            <a:pPr marL="320040" indent="-320040">
              <a:lnSpc>
                <a:spcPct val="110000"/>
              </a:lnSpc>
              <a:spcBef>
                <a:spcPts val="0"/>
              </a:spcBef>
              <a:buClr>
                <a:schemeClr val="accent1"/>
              </a:buClr>
              <a:buFont typeface="Wingdings" panose="05000000000000000000" pitchFamily="2" charset="2"/>
              <a:buChar char="§"/>
            </a:pPr>
            <a:endParaRPr lang="en-US" sz="2200" dirty="0"/>
          </a:p>
          <a:p>
            <a:pPr marL="320040" indent="-320040">
              <a:lnSpc>
                <a:spcPct val="110000"/>
              </a:lnSpc>
              <a:spcBef>
                <a:spcPts val="0"/>
              </a:spcBef>
              <a:buClr>
                <a:schemeClr val="accent1"/>
              </a:buClr>
              <a:buFont typeface="Wingdings" panose="05000000000000000000" pitchFamily="2" charset="2"/>
              <a:buChar char="§"/>
            </a:pPr>
            <a:r>
              <a:rPr lang="en-US" sz="2200" dirty="0"/>
              <a:t>Example: mycorrhizal associations are disrupted.</a:t>
            </a:r>
          </a:p>
          <a:p>
            <a:pPr marL="320040" indent="-320040">
              <a:lnSpc>
                <a:spcPct val="110000"/>
              </a:lnSpc>
              <a:spcBef>
                <a:spcPts val="0"/>
              </a:spcBef>
              <a:buClr>
                <a:schemeClr val="accent1"/>
              </a:buClr>
              <a:buFont typeface="Wingdings" panose="05000000000000000000" pitchFamily="2" charset="2"/>
              <a:buChar char="§"/>
            </a:pPr>
            <a:endParaRPr lang="en-US" sz="2200" dirty="0"/>
          </a:p>
          <a:p>
            <a:pPr marL="320040" indent="-320040">
              <a:lnSpc>
                <a:spcPct val="110000"/>
              </a:lnSpc>
              <a:spcBef>
                <a:spcPts val="0"/>
              </a:spcBef>
              <a:buClr>
                <a:schemeClr val="accent1"/>
              </a:buClr>
              <a:buFont typeface="Wingdings" panose="05000000000000000000" pitchFamily="2" charset="2"/>
              <a:buChar char="§"/>
            </a:pPr>
            <a:endParaRPr lang="en-US" sz="2200" dirty="0"/>
          </a:p>
          <a:p>
            <a:pPr marL="320040" indent="-320040">
              <a:lnSpc>
                <a:spcPct val="110000"/>
              </a:lnSpc>
              <a:spcBef>
                <a:spcPts val="0"/>
              </a:spcBef>
              <a:buClr>
                <a:schemeClr val="accent1"/>
              </a:buClr>
              <a:buFont typeface="Wingdings" panose="05000000000000000000" pitchFamily="2" charset="2"/>
              <a:buChar char="§"/>
            </a:pPr>
            <a:endParaRPr lang="en-US" sz="2200" dirty="0"/>
          </a:p>
          <a:p>
            <a:pPr marL="320040" indent="-320040">
              <a:lnSpc>
                <a:spcPct val="110000"/>
              </a:lnSpc>
              <a:spcBef>
                <a:spcPts val="0"/>
              </a:spcBef>
              <a:buClr>
                <a:schemeClr val="accent1"/>
              </a:buClr>
              <a:buFont typeface="Wingdings" panose="05000000000000000000" pitchFamily="2" charset="2"/>
              <a:buChar char="§"/>
            </a:pPr>
            <a:endParaRPr lang="en-US" sz="2200" dirty="0"/>
          </a:p>
        </p:txBody>
      </p:sp>
    </p:spTree>
    <p:extLst>
      <p:ext uri="{BB962C8B-B14F-4D97-AF65-F5344CB8AC3E}">
        <p14:creationId xmlns:p14="http://schemas.microsoft.com/office/powerpoint/2010/main" val="2541728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C3CEF-8B9C-309D-9C07-B784CEF1D512}"/>
              </a:ext>
            </a:extLst>
          </p:cNvPr>
          <p:cNvSpPr>
            <a:spLocks noGrp="1"/>
          </p:cNvSpPr>
          <p:nvPr>
            <p:ph type="title"/>
          </p:nvPr>
        </p:nvSpPr>
        <p:spPr>
          <a:xfrm>
            <a:off x="346414" y="575433"/>
            <a:ext cx="10972800" cy="1050664"/>
          </a:xfrm>
        </p:spPr>
        <p:txBody>
          <a:bodyPr>
            <a:noAutofit/>
          </a:bodyPr>
          <a:lstStyle/>
          <a:p>
            <a:r>
              <a:rPr lang="en-US" sz="3600" b="1" dirty="0">
                <a:solidFill>
                  <a:schemeClr val="accent4"/>
                </a:solidFill>
              </a:rPr>
              <a:t>Linkages of above and belowground biota</a:t>
            </a:r>
            <a:endParaRPr lang="en-US" sz="2000" i="1" dirty="0">
              <a:solidFill>
                <a:schemeClr val="accent4"/>
              </a:solidFill>
            </a:endParaRPr>
          </a:p>
        </p:txBody>
      </p:sp>
      <p:pic>
        <p:nvPicPr>
          <p:cNvPr id="6" name="Content Placeholder 5" descr="A graphic of how invasive species can affect an ecosystem, both above ground and below ground.">
            <a:extLst>
              <a:ext uri="{FF2B5EF4-FFF2-40B4-BE49-F238E27FC236}">
                <a16:creationId xmlns:a16="http://schemas.microsoft.com/office/drawing/2014/main" id="{E20EE11D-6728-98D8-0928-FD4007BCC08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21599" y="1600200"/>
            <a:ext cx="6431177" cy="4525963"/>
          </a:xfrm>
        </p:spPr>
      </p:pic>
      <p:pic>
        <p:nvPicPr>
          <p:cNvPr id="8" name="Picture 7" descr="A diagram showing how invasive species can affect an ecosystem both above ground and below.">
            <a:extLst>
              <a:ext uri="{FF2B5EF4-FFF2-40B4-BE49-F238E27FC236}">
                <a16:creationId xmlns:a16="http://schemas.microsoft.com/office/drawing/2014/main" id="{E41D92BF-D2EB-7676-5E97-B4944D6C3660}"/>
              </a:ext>
            </a:extLst>
          </p:cNvPr>
          <p:cNvPicPr>
            <a:picLocks noChangeAspect="1"/>
          </p:cNvPicPr>
          <p:nvPr/>
        </p:nvPicPr>
        <p:blipFill>
          <a:blip r:embed="rId4"/>
          <a:stretch>
            <a:fillRect/>
          </a:stretch>
        </p:blipFill>
        <p:spPr>
          <a:xfrm>
            <a:off x="2156099" y="1134319"/>
            <a:ext cx="7353429" cy="5148248"/>
          </a:xfrm>
          <a:prstGeom prst="rect">
            <a:avLst/>
          </a:prstGeom>
        </p:spPr>
      </p:pic>
      <p:sp>
        <p:nvSpPr>
          <p:cNvPr id="10" name="TextBox 9">
            <a:extLst>
              <a:ext uri="{FF2B5EF4-FFF2-40B4-BE49-F238E27FC236}">
                <a16:creationId xmlns:a16="http://schemas.microsoft.com/office/drawing/2014/main" id="{16FFA86B-4EFC-F1C5-ACE7-4871E54E5EB8}"/>
              </a:ext>
            </a:extLst>
          </p:cNvPr>
          <p:cNvSpPr txBox="1"/>
          <p:nvPr/>
        </p:nvSpPr>
        <p:spPr>
          <a:xfrm>
            <a:off x="9214413" y="4450994"/>
            <a:ext cx="3093334" cy="338554"/>
          </a:xfrm>
          <a:prstGeom prst="rect">
            <a:avLst/>
          </a:prstGeom>
          <a:noFill/>
        </p:spPr>
        <p:txBody>
          <a:bodyPr wrap="square">
            <a:spAutoFit/>
          </a:bodyPr>
          <a:lstStyle/>
          <a:p>
            <a:r>
              <a:rPr lang="en-US" sz="1600" i="1" dirty="0"/>
              <a:t>(Wardle and </a:t>
            </a:r>
            <a:r>
              <a:rPr lang="en-US" sz="1600" i="1" dirty="0" err="1"/>
              <a:t>Peltzer</a:t>
            </a:r>
            <a:r>
              <a:rPr lang="en-US" sz="1600" i="1" dirty="0"/>
              <a:t> 2017)</a:t>
            </a:r>
          </a:p>
        </p:txBody>
      </p:sp>
    </p:spTree>
    <p:extLst>
      <p:ext uri="{BB962C8B-B14F-4D97-AF65-F5344CB8AC3E}">
        <p14:creationId xmlns:p14="http://schemas.microsoft.com/office/powerpoint/2010/main" val="1269677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C3CEF-8B9C-309D-9C07-B784CEF1D512}"/>
              </a:ext>
            </a:extLst>
          </p:cNvPr>
          <p:cNvSpPr>
            <a:spLocks noGrp="1"/>
          </p:cNvSpPr>
          <p:nvPr>
            <p:ph type="title"/>
          </p:nvPr>
        </p:nvSpPr>
        <p:spPr>
          <a:xfrm>
            <a:off x="346414" y="731837"/>
            <a:ext cx="10972800" cy="1050664"/>
          </a:xfrm>
        </p:spPr>
        <p:txBody>
          <a:bodyPr>
            <a:noAutofit/>
          </a:bodyPr>
          <a:lstStyle/>
          <a:p>
            <a:r>
              <a:rPr lang="en-US" sz="3600" b="1" dirty="0">
                <a:solidFill>
                  <a:schemeClr val="accent4"/>
                </a:solidFill>
              </a:rPr>
              <a:t>Linkages of above and belowground biota </a:t>
            </a:r>
            <a:r>
              <a:rPr lang="en-US" sz="2400" i="1" dirty="0">
                <a:solidFill>
                  <a:schemeClr val="accent4"/>
                </a:solidFill>
              </a:rPr>
              <a:t>(Wardle and </a:t>
            </a:r>
            <a:r>
              <a:rPr lang="en-US" sz="2400" i="1" dirty="0" err="1">
                <a:solidFill>
                  <a:schemeClr val="accent4"/>
                </a:solidFill>
              </a:rPr>
              <a:t>Peltzer</a:t>
            </a:r>
            <a:r>
              <a:rPr lang="en-US" sz="2400" i="1" dirty="0">
                <a:solidFill>
                  <a:schemeClr val="accent4"/>
                </a:solidFill>
              </a:rPr>
              <a:t> 2017)</a:t>
            </a:r>
          </a:p>
        </p:txBody>
      </p:sp>
      <p:sp>
        <p:nvSpPr>
          <p:cNvPr id="3" name="TextBox 2">
            <a:extLst>
              <a:ext uri="{FF2B5EF4-FFF2-40B4-BE49-F238E27FC236}">
                <a16:creationId xmlns:a16="http://schemas.microsoft.com/office/drawing/2014/main" id="{5ABC1ECD-6A38-2DDF-0120-920D1D21F27D}"/>
              </a:ext>
            </a:extLst>
          </p:cNvPr>
          <p:cNvSpPr txBox="1"/>
          <p:nvPr/>
        </p:nvSpPr>
        <p:spPr>
          <a:xfrm>
            <a:off x="3523821" y="1715947"/>
            <a:ext cx="5144357" cy="492443"/>
          </a:xfrm>
          <a:prstGeom prst="rect">
            <a:avLst/>
          </a:prstGeom>
          <a:noFill/>
        </p:spPr>
        <p:txBody>
          <a:bodyPr wrap="none" rtlCol="0">
            <a:spAutoFit/>
          </a:bodyPr>
          <a:lstStyle/>
          <a:p>
            <a:r>
              <a:rPr lang="en-US" sz="2600" b="1" dirty="0"/>
              <a:t>Minnesota Hardwood Forest</a:t>
            </a:r>
          </a:p>
        </p:txBody>
      </p:sp>
      <p:pic>
        <p:nvPicPr>
          <p:cNvPr id="1026" name="Picture 2" descr="A photo of a forest with heavy vegetation in the understory.">
            <a:extLst>
              <a:ext uri="{FF2B5EF4-FFF2-40B4-BE49-F238E27FC236}">
                <a16:creationId xmlns:a16="http://schemas.microsoft.com/office/drawing/2014/main" id="{528FA139-B610-D7B1-28EF-96B6AA2D698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9745" y="2222858"/>
            <a:ext cx="4419235" cy="36572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phot of a forest floor with minimal vegetation in the understory.">
            <a:extLst>
              <a:ext uri="{FF2B5EF4-FFF2-40B4-BE49-F238E27FC236}">
                <a16:creationId xmlns:a16="http://schemas.microsoft.com/office/drawing/2014/main" id="{628D1050-DDF2-7620-3715-C019970CD2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1602" y="2222858"/>
            <a:ext cx="5027612" cy="36544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A8BB7CB-53E2-3FFA-92C9-BE61FDD540AC}"/>
              </a:ext>
            </a:extLst>
          </p:cNvPr>
          <p:cNvSpPr txBox="1"/>
          <p:nvPr/>
        </p:nvSpPr>
        <p:spPr>
          <a:xfrm>
            <a:off x="1144527" y="5818279"/>
            <a:ext cx="3709670" cy="430887"/>
          </a:xfrm>
          <a:prstGeom prst="rect">
            <a:avLst/>
          </a:prstGeom>
          <a:noFill/>
        </p:spPr>
        <p:txBody>
          <a:bodyPr wrap="none" rtlCol="0">
            <a:spAutoFit/>
          </a:bodyPr>
          <a:lstStyle/>
          <a:p>
            <a:r>
              <a:rPr lang="en-US" sz="2200" b="1" dirty="0"/>
              <a:t>NO earthworm invasion</a:t>
            </a:r>
          </a:p>
        </p:txBody>
      </p:sp>
      <p:sp>
        <p:nvSpPr>
          <p:cNvPr id="7" name="TextBox 6">
            <a:extLst>
              <a:ext uri="{FF2B5EF4-FFF2-40B4-BE49-F238E27FC236}">
                <a16:creationId xmlns:a16="http://schemas.microsoft.com/office/drawing/2014/main" id="{59FA00BA-D37B-2D10-88D4-CB599980F5CC}"/>
              </a:ext>
            </a:extLst>
          </p:cNvPr>
          <p:cNvSpPr txBox="1"/>
          <p:nvPr/>
        </p:nvSpPr>
        <p:spPr>
          <a:xfrm>
            <a:off x="6880569" y="5843295"/>
            <a:ext cx="3802644" cy="430887"/>
          </a:xfrm>
          <a:prstGeom prst="rect">
            <a:avLst/>
          </a:prstGeom>
          <a:noFill/>
        </p:spPr>
        <p:txBody>
          <a:bodyPr wrap="none" rtlCol="0">
            <a:spAutoFit/>
          </a:bodyPr>
          <a:lstStyle/>
          <a:p>
            <a:r>
              <a:rPr lang="en-US" sz="2200" b="1" dirty="0"/>
              <a:t>YES earthworm invasion</a:t>
            </a:r>
          </a:p>
        </p:txBody>
      </p:sp>
    </p:spTree>
    <p:extLst>
      <p:ext uri="{BB962C8B-B14F-4D97-AF65-F5344CB8AC3E}">
        <p14:creationId xmlns:p14="http://schemas.microsoft.com/office/powerpoint/2010/main" val="3933033318"/>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5_Forestland Soil Health" id="{5CBF5C73-322E-41BB-8D8F-7CA9EF479D00}" vid="{788114C0-F362-46AE-A643-A43A45421A77}"/>
    </a:ext>
  </a:extLst>
</a:theme>
</file>

<file path=ppt/theme/theme2.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5_Forestland Soil Health" id="{5CBF5C73-322E-41BB-8D8F-7CA9EF479D00}" vid="{788114C0-F362-46AE-A643-A43A45421A7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Props1.xml><?xml version="1.0" encoding="utf-8"?>
<ds:datastoreItem xmlns:ds="http://schemas.openxmlformats.org/officeDocument/2006/customXml" ds:itemID="{12732DF3-C6B4-428B-9E58-EFFA58F2FB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2394E7-FF76-4A4E-A4D4-EB99B63E6259}">
  <ds:schemaRefs>
    <ds:schemaRef ds:uri="http://schemas.microsoft.com/sharepoint/v3/contenttype/forms"/>
  </ds:schemaRefs>
</ds:datastoreItem>
</file>

<file path=customXml/itemProps3.xml><?xml version="1.0" encoding="utf-8"?>
<ds:datastoreItem xmlns:ds="http://schemas.openxmlformats.org/officeDocument/2006/customXml" ds:itemID="{610646CC-6287-46EE-B6FA-B1CD58AE84FF}">
  <ds:schemaRefs>
    <ds:schemaRef ds:uri="190132a1-b740-41e9-a9d3-aef04dc8f2ab"/>
    <ds:schemaRef ds:uri="1fa27c74-dbb6-4e30-b933-9d82255035f8"/>
    <ds:schemaRef ds:uri="http://purl.org/dc/dcmitype/"/>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73fb875a-8af9-4255-b008-0995492d31cd"/>
    <ds:schemaRef ds:uri="http://schemas.microsoft.com/office/2006/metadata/properties"/>
    <ds:schemaRef ds:uri="http://www.w3.org/XML/1998/namespace"/>
    <ds:schemaRef ds:uri="12363614-19a6-4ba2-943c-7caa8a5735f9"/>
    <ds:schemaRef ds:uri="http://schemas.microsoft.com/sharepoint/v3"/>
    <ds:schemaRef ds:uri="849593af-9ef4-4dc7-a991-ea6257baf2f0"/>
  </ds:schemaRefs>
</ds:datastoreItem>
</file>

<file path=docProps/app.xml><?xml version="1.0" encoding="utf-8"?>
<Properties xmlns="http://schemas.openxmlformats.org/officeDocument/2006/extended-properties" xmlns:vt="http://schemas.openxmlformats.org/officeDocument/2006/docPropsVTypes">
  <Template/>
  <TotalTime>6014</TotalTime>
  <Words>2361</Words>
  <Application>Microsoft Office PowerPoint</Application>
  <PresentationFormat>Widescreen</PresentationFormat>
  <Paragraphs>315</Paragraphs>
  <Slides>39</Slides>
  <Notes>20</Notes>
  <HiddenSlides>0</HiddenSlides>
  <MMClips>0</MMClip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1_Title Page</vt:lpstr>
      <vt:lpstr>2_Title Page</vt:lpstr>
      <vt:lpstr>PowerPoint Presentation</vt:lpstr>
      <vt:lpstr>Topics We’ll Cover…</vt:lpstr>
      <vt:lpstr>PowerPoint Presentation</vt:lpstr>
      <vt:lpstr>PowerPoint Presentation</vt:lpstr>
      <vt:lpstr>PowerPoint Presentation</vt:lpstr>
      <vt:lpstr>What has happened in the ecosystem to make it favorable for invasion?</vt:lpstr>
      <vt:lpstr>The implications for forest soil health</vt:lpstr>
      <vt:lpstr>Linkages of above and belowground biota</vt:lpstr>
      <vt:lpstr>Linkages of above and belowground biota (Wardle and Peltzer 2017)</vt:lpstr>
      <vt:lpstr>Linkages of above and belowground biota (Wardle and Peltzer 2017)</vt:lpstr>
      <vt:lpstr>The Asia connection is similar for many species</vt:lpstr>
      <vt:lpstr>Important links to invasive species information</vt:lpstr>
      <vt:lpstr>Kudzu distribution map for the Southeast</vt:lpstr>
      <vt:lpstr>Spread of Kudzu: 2008-2018</vt:lpstr>
      <vt:lpstr>Current Kudzu Distribution</vt:lpstr>
      <vt:lpstr>Species-based mechanisms</vt:lpstr>
      <vt:lpstr>Allelopathy – pathways into the soil</vt:lpstr>
      <vt:lpstr>Allelochemicals</vt:lpstr>
      <vt:lpstr>The Rhizosphere – importance and soil health</vt:lpstr>
      <vt:lpstr>Effects on soil health - studies</vt:lpstr>
      <vt:lpstr>Examples of Species-based mechanisms</vt:lpstr>
      <vt:lpstr>Impacts of invasive species </vt:lpstr>
      <vt:lpstr>C:N ratios and litter decomposition</vt:lpstr>
      <vt:lpstr>Legacy effects of plant invasion</vt:lpstr>
      <vt:lpstr>Sustaining forest soil health and productivity</vt:lpstr>
      <vt:lpstr>Easy to recognize in the forest</vt:lpstr>
      <vt:lpstr>Chinese privet – Ligustrum sinense</vt:lpstr>
      <vt:lpstr>Chinese privet ecological traits</vt:lpstr>
      <vt:lpstr>Distribution map – Chinese privet</vt:lpstr>
      <vt:lpstr>Chinese Privet</vt:lpstr>
      <vt:lpstr>PowerPoint Presentation</vt:lpstr>
      <vt:lpstr>Chinese Privet – typical multi-stemmed growth habit</vt:lpstr>
      <vt:lpstr>Chinese Privet – typical multi-stemmed growth habit</vt:lpstr>
      <vt:lpstr>PowerPoint Presentation</vt:lpstr>
      <vt:lpstr>Privet hedge in flowering – urban setting</vt:lpstr>
      <vt:lpstr>Removal by hand when small</vt:lpstr>
      <vt:lpstr>More bad news about privet</vt:lpstr>
      <vt:lpstr>My participation with research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of Invasive Species in Forest</dc:title>
  <dc:creator>Mike Oliver</dc:creator>
  <cp:lastModifiedBy>Sirovatka, Nick - FPAC-NRCS, OR</cp:lastModifiedBy>
  <cp:revision>410</cp:revision>
  <dcterms:created xsi:type="dcterms:W3CDTF">2021-03-29T14:00:06Z</dcterms:created>
  <dcterms:modified xsi:type="dcterms:W3CDTF">2026-03-20T19:37:29Z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55600.0000000000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